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6" r:id="rId10"/>
    <p:sldId id="264" r:id="rId11"/>
    <p:sldId id="265" r:id="rId12"/>
    <p:sldId id="267" r:id="rId13"/>
    <p:sldId id="268" r:id="rId14"/>
    <p:sldId id="269" r:id="rId15"/>
    <p:sldId id="270" r:id="rId16"/>
    <p:sldId id="271" r:id="rId17"/>
    <p:sldId id="273" r:id="rId18"/>
    <p:sldId id="274" r:id="rId19"/>
    <p:sldId id="272" r:id="rId20"/>
    <p:sldId id="275" r:id="rId21"/>
    <p:sldId id="276" r:id="rId22"/>
    <p:sldId id="277" r:id="rId23"/>
    <p:sldId id="278" r:id="rId24"/>
    <p:sldId id="279" r:id="rId25"/>
    <p:sldId id="281" r:id="rId26"/>
    <p:sldId id="282" r:id="rId27"/>
    <p:sldId id="283" r:id="rId28"/>
    <p:sldId id="284" r:id="rId29"/>
    <p:sldId id="286" r:id="rId30"/>
    <p:sldId id="285" r:id="rId31"/>
    <p:sldId id="287" r:id="rId32"/>
    <p:sldId id="288" r:id="rId33"/>
    <p:sldId id="289" r:id="rId34"/>
    <p:sldId id="28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2E462F"/>
    <a:srgbClr val="66D03C"/>
    <a:srgbClr val="A5F418"/>
    <a:srgbClr val="300EFE"/>
    <a:srgbClr val="1D01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2" name="Title 1"/>
          <p:cNvSpPr>
            <a:spLocks noGrp="1"/>
          </p:cNvSpPr>
          <p:nvPr>
            <p:ph type="ctrTitle"/>
          </p:nvPr>
        </p:nvSpPr>
        <p:spPr>
          <a:xfrm>
            <a:off x="3962399" y="1964267"/>
            <a:ext cx="7197727" cy="2421464"/>
          </a:xfrm>
        </p:spPr>
        <p:txBody>
          <a:bodyPr anchor="b">
            <a:normAutofit/>
          </a:bodyPr>
          <a:lstStyle>
            <a:lvl1pPr algn="r">
              <a:defRPr sz="36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4"/>
            <a:ext cx="7197727" cy="1405467"/>
          </a:xfrm>
        </p:spPr>
        <p:txBody>
          <a:bodyPr anchor="t">
            <a:normAutofit/>
          </a:bodyPr>
          <a:lstStyle>
            <a:lvl1pPr marL="0" indent="0" algn="r">
              <a:buNone/>
              <a:defRPr sz="1350" cap="all">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9" y="5870577"/>
            <a:ext cx="1600200" cy="377825"/>
          </a:xfrm>
        </p:spPr>
        <p:txBody>
          <a:bodyPr/>
          <a:lstStyle/>
          <a:p>
            <a:fld id="{B61BEF0D-F0BB-DE4B-95CE-6DB70DBA9567}" type="datetimeFigureOut">
              <a:rPr lang="en-US" dirty="0"/>
              <a:pPr/>
              <a:t>8/18/2015</a:t>
            </a:fld>
            <a:endParaRPr lang="en-US" dirty="0"/>
          </a:p>
        </p:txBody>
      </p:sp>
      <p:sp>
        <p:nvSpPr>
          <p:cNvPr id="5" name="Footer Placeholder 4"/>
          <p:cNvSpPr>
            <a:spLocks noGrp="1"/>
          </p:cNvSpPr>
          <p:nvPr>
            <p:ph type="ftr" sz="quarter" idx="11"/>
          </p:nvPr>
        </p:nvSpPr>
        <p:spPr>
          <a:xfrm>
            <a:off x="3962399" y="5870577"/>
            <a:ext cx="4893959" cy="377825"/>
          </a:xfrm>
        </p:spPr>
        <p:txBody>
          <a:bodyPr/>
          <a:lstStyle/>
          <a:p>
            <a:endParaRPr lang="en-US" dirty="0"/>
          </a:p>
        </p:txBody>
      </p:sp>
      <p:sp>
        <p:nvSpPr>
          <p:cNvPr id="6" name="Slide Number Placeholder 5"/>
          <p:cNvSpPr>
            <a:spLocks noGrp="1"/>
          </p:cNvSpPr>
          <p:nvPr>
            <p:ph type="sldNum" sz="quarter" idx="12"/>
          </p:nvPr>
        </p:nvSpPr>
        <p:spPr>
          <a:xfrm>
            <a:off x="10608959" y="5870577"/>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2" name="Title 1"/>
          <p:cNvSpPr>
            <a:spLocks noGrp="1"/>
          </p:cNvSpPr>
          <p:nvPr>
            <p:ph type="title"/>
          </p:nvPr>
        </p:nvSpPr>
        <p:spPr>
          <a:xfrm>
            <a:off x="685801" y="4732865"/>
            <a:ext cx="10131427" cy="566738"/>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1"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685801" y="5299603"/>
            <a:ext cx="10131427" cy="49371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2" name="Title 1"/>
          <p:cNvSpPr>
            <a:spLocks noGrp="1"/>
          </p:cNvSpPr>
          <p:nvPr>
            <p:ph type="title"/>
          </p:nvPr>
        </p:nvSpPr>
        <p:spPr>
          <a:xfrm>
            <a:off x="685801" y="609603"/>
            <a:ext cx="10131427" cy="3124199"/>
          </a:xfrm>
        </p:spPr>
        <p:txBody>
          <a:bodyPr anchor="ctr">
            <a:normAutofit/>
          </a:bodyPr>
          <a:lstStyle>
            <a:lvl1pPr algn="l">
              <a:defRPr sz="2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343400"/>
            <a:ext cx="10131428" cy="1447800"/>
          </a:xfrm>
        </p:spPr>
        <p:txBody>
          <a:bodyPr anchor="ctr">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6" name="Title 1"/>
          <p:cNvSpPr>
            <a:spLocks noGrp="1"/>
          </p:cNvSpPr>
          <p:nvPr>
            <p:ph type="title"/>
          </p:nvPr>
        </p:nvSpPr>
        <p:spPr>
          <a:xfrm>
            <a:off x="992269" y="609603"/>
            <a:ext cx="9550399" cy="2743199"/>
          </a:xfrm>
        </p:spPr>
        <p:txBody>
          <a:bodyPr anchor="ctr">
            <a:normAutofit/>
          </a:bodyPr>
          <a:lstStyle>
            <a:lvl1pPr algn="l">
              <a:defRPr sz="24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6" y="4343400"/>
            <a:ext cx="10152367" cy="1447800"/>
          </a:xfrm>
        </p:spPr>
        <p:txBody>
          <a:bodyPr anchor="ctr">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2" name="Title 1"/>
          <p:cNvSpPr>
            <a:spLocks noGrp="1"/>
          </p:cNvSpPr>
          <p:nvPr>
            <p:ph type="title"/>
          </p:nvPr>
        </p:nvSpPr>
        <p:spPr>
          <a:xfrm>
            <a:off x="685804" y="3308581"/>
            <a:ext cx="10131425" cy="1468800"/>
          </a:xfrm>
        </p:spPr>
        <p:txBody>
          <a:bodyPr anchor="b">
            <a:normAutofit/>
          </a:bodyPr>
          <a:lstStyle>
            <a:lvl1pPr algn="l">
              <a:defRPr sz="2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7" cy="8604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6" name="Title 1"/>
          <p:cNvSpPr>
            <a:spLocks noGrp="1"/>
          </p:cNvSpPr>
          <p:nvPr>
            <p:ph type="title"/>
          </p:nvPr>
        </p:nvSpPr>
        <p:spPr>
          <a:xfrm>
            <a:off x="992269" y="609603"/>
            <a:ext cx="9550399" cy="2743199"/>
          </a:xfrm>
        </p:spPr>
        <p:txBody>
          <a:bodyPr anchor="ctr">
            <a:normAutofit/>
          </a:bodyPr>
          <a:lstStyle>
            <a:lvl1pPr algn="l">
              <a:defRPr sz="24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1" y="3886200"/>
            <a:ext cx="10135436" cy="889000"/>
          </a:xfrm>
        </p:spPr>
        <p:txBody>
          <a:bodyPr vert="horz" lIns="91440" tIns="45720" rIns="91440" bIns="45720" rtlCol="0" anchor="b">
            <a:normAutofit/>
          </a:bodyPr>
          <a:lstStyle>
            <a:lvl1pPr>
              <a:buNone/>
              <a:defRPr lang="en-US" sz="1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2" name="Title 1"/>
          <p:cNvSpPr>
            <a:spLocks noGrp="1"/>
          </p:cNvSpPr>
          <p:nvPr>
            <p:ph type="title"/>
          </p:nvPr>
        </p:nvSpPr>
        <p:spPr>
          <a:xfrm>
            <a:off x="685801" y="609603"/>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2" y="3505200"/>
            <a:ext cx="10131428" cy="838200"/>
          </a:xfrm>
        </p:spPr>
        <p:txBody>
          <a:bodyPr vert="horz" lIns="91440" tIns="45720" rIns="91440" bIns="45720" rtlCol="0" anchor="b">
            <a:normAutofit/>
          </a:bodyPr>
          <a:lstStyle>
            <a:lvl1pPr>
              <a:buNone/>
              <a:defRPr lang="en-US" sz="21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1" y="4343400"/>
            <a:ext cx="10131428" cy="14478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8" name="Title 1"/>
          <p:cNvSpPr>
            <a:spLocks noGrp="1"/>
          </p:cNvSpPr>
          <p:nvPr>
            <p:ph type="title"/>
          </p:nvPr>
        </p:nvSpPr>
        <p:spPr>
          <a:xfrm>
            <a:off x="685802" y="609602"/>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2" name="Vertical Title 1"/>
          <p:cNvSpPr>
            <a:spLocks noGrp="1"/>
          </p:cNvSpPr>
          <p:nvPr>
            <p:ph type="title" orient="vert"/>
          </p:nvPr>
        </p:nvSpPr>
        <p:spPr>
          <a:xfrm>
            <a:off x="8658675" y="609601"/>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1"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2" name="Title 1"/>
          <p:cNvSpPr>
            <a:spLocks noGrp="1"/>
          </p:cNvSpPr>
          <p:nvPr>
            <p:ph type="title"/>
          </p:nvPr>
        </p:nvSpPr>
        <p:spPr>
          <a:xfrm>
            <a:off x="685801" y="3308581"/>
            <a:ext cx="10131427" cy="1468800"/>
          </a:xfrm>
        </p:spPr>
        <p:txBody>
          <a:bodyPr anchor="b"/>
          <a:lstStyle>
            <a:lvl1pPr algn="l">
              <a:defRPr sz="3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1500" cap="all">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5"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9"/>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8/18/2015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5" cy="576262"/>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4" y="2226734"/>
            <a:ext cx="4722813" cy="576262"/>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5"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8/18/2015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8/18/2015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8/18/2015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18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7"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1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4" y="914400"/>
            <a:ext cx="3280975"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2" y="609602"/>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2" y="2142069"/>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7"/>
            <a:ext cx="1600200" cy="377825"/>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B61BEF0D-F0BB-DE4B-95CE-6DB70DBA9567}" type="datetimeFigureOut">
              <a:rPr lang="en-US" dirty="0"/>
              <a:pPr/>
              <a:t>8/18/2015</a:t>
            </a:fld>
            <a:endParaRPr lang="en-US" dirty="0"/>
          </a:p>
        </p:txBody>
      </p:sp>
      <p:sp>
        <p:nvSpPr>
          <p:cNvPr id="5" name="Footer Placeholder 4"/>
          <p:cNvSpPr>
            <a:spLocks noGrp="1"/>
          </p:cNvSpPr>
          <p:nvPr>
            <p:ph type="ftr" sz="quarter" idx="3"/>
          </p:nvPr>
        </p:nvSpPr>
        <p:spPr>
          <a:xfrm>
            <a:off x="685801" y="5870577"/>
            <a:ext cx="7827659" cy="377825"/>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2" y="5870577"/>
            <a:ext cx="551167" cy="377825"/>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ts val="0"/>
        </a:spcBef>
        <a:spcAft>
          <a:spcPts val="750"/>
        </a:spcAft>
        <a:buClr>
          <a:schemeClr val="tx1"/>
        </a:buClr>
        <a:buSzPct val="100000"/>
        <a:buFont typeface="Arial"/>
        <a:buChar char="•"/>
        <a:defRPr sz="1350" kern="1200" cap="none">
          <a:solidFill>
            <a:schemeClr val="tx1"/>
          </a:solidFill>
          <a:effectLst/>
          <a:latin typeface="+mn-lt"/>
          <a:ea typeface="+mn-ea"/>
          <a:cs typeface="+mn-cs"/>
        </a:defRPr>
      </a:lvl1pPr>
      <a:lvl2pPr marL="557213" indent="-214313" algn="l" defTabSz="342900" rtl="0" eaLnBrk="1" latinLnBrk="0" hangingPunct="1">
        <a:spcBef>
          <a:spcPts val="0"/>
        </a:spcBef>
        <a:spcAft>
          <a:spcPts val="750"/>
        </a:spcAft>
        <a:buClr>
          <a:schemeClr val="tx1"/>
        </a:buClr>
        <a:buSzPct val="100000"/>
        <a:buFont typeface="Arial"/>
        <a:buChar char="•"/>
        <a:defRPr sz="1200" kern="1200" cap="none">
          <a:solidFill>
            <a:schemeClr val="tx1"/>
          </a:solidFill>
          <a:effectLst/>
          <a:latin typeface="+mn-lt"/>
          <a:ea typeface="+mn-ea"/>
          <a:cs typeface="+mn-cs"/>
        </a:defRPr>
      </a:lvl2pPr>
      <a:lvl3pPr marL="900113" indent="-214313" algn="l" defTabSz="342900" rtl="0" eaLnBrk="1" latinLnBrk="0" hangingPunct="1">
        <a:spcBef>
          <a:spcPts val="0"/>
        </a:spcBef>
        <a:spcAft>
          <a:spcPts val="750"/>
        </a:spcAft>
        <a:buClr>
          <a:schemeClr val="tx1"/>
        </a:buClr>
        <a:buSzPct val="100000"/>
        <a:buFont typeface="Arial"/>
        <a:buChar char="•"/>
        <a:defRPr sz="1050" kern="1200" cap="none">
          <a:solidFill>
            <a:schemeClr val="tx1"/>
          </a:solidFill>
          <a:effectLst/>
          <a:latin typeface="+mn-lt"/>
          <a:ea typeface="+mn-ea"/>
          <a:cs typeface="+mn-cs"/>
        </a:defRPr>
      </a:lvl3pPr>
      <a:lvl4pPr marL="11572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4pPr>
      <a:lvl5pPr marL="15001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5pPr>
      <a:lvl6pPr marL="18859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6pPr>
      <a:lvl7pPr marL="22288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7pPr>
      <a:lvl8pPr marL="25717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8pPr>
      <a:lvl9pPr marL="29146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54559" y="1629416"/>
            <a:ext cx="8648746" cy="2421464"/>
          </a:xfrm>
        </p:spPr>
        <p:txBody>
          <a:bodyPr/>
          <a:lstStyle/>
          <a:p>
            <a:pPr algn="ctr"/>
            <a:r>
              <a:rPr lang="en-IN" sz="5400" b="1" dirty="0"/>
              <a:t>Humanistic Theories of Organizations</a:t>
            </a:r>
            <a:r>
              <a:rPr lang="en-IN" dirty="0"/>
              <a:t/>
            </a:r>
            <a:br>
              <a:rPr lang="en-IN" dirty="0"/>
            </a:br>
            <a:endParaRPr lang="en-IN" dirty="0"/>
          </a:p>
        </p:txBody>
      </p:sp>
      <p:sp>
        <p:nvSpPr>
          <p:cNvPr id="3" name="Subtitle 2"/>
          <p:cNvSpPr>
            <a:spLocks noGrp="1"/>
          </p:cNvSpPr>
          <p:nvPr>
            <p:ph type="subTitle" idx="1"/>
          </p:nvPr>
        </p:nvSpPr>
        <p:spPr/>
        <p:txBody>
          <a:bodyPr/>
          <a:lstStyle/>
          <a:p>
            <a:r>
              <a:rPr lang="en-IN" dirty="0" smtClean="0"/>
              <a:t>17/A</a:t>
            </a:r>
            <a:r>
              <a:rPr lang="en-IN" cap="none" dirty="0" smtClean="0"/>
              <a:t>ug</a:t>
            </a:r>
            <a:r>
              <a:rPr lang="en-IN" dirty="0" smtClean="0"/>
              <a:t>/2015</a:t>
            </a:r>
            <a:endParaRPr lang="en-IN" dirty="0"/>
          </a:p>
        </p:txBody>
      </p:sp>
    </p:spTree>
    <p:extLst>
      <p:ext uri="{BB962C8B-B14F-4D97-AF65-F5344CB8AC3E}">
        <p14:creationId xmlns:p14="http://schemas.microsoft.com/office/powerpoint/2010/main" val="40159856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cap="none" dirty="0" smtClean="0"/>
              <a:t>The Hawthorne studies were conducted in order to find out the role of human resource in increasing the production of an organization. </a:t>
            </a:r>
            <a:r>
              <a:rPr lang="en-IN" dirty="0"/>
              <a:t/>
            </a:r>
            <a:br>
              <a:rPr lang="en-IN" dirty="0"/>
            </a:br>
            <a:endParaRPr lang="en-IN" dirty="0"/>
          </a:p>
        </p:txBody>
      </p:sp>
      <p:sp>
        <p:nvSpPr>
          <p:cNvPr id="3" name="Content Placeholder 2"/>
          <p:cNvSpPr>
            <a:spLocks noGrp="1"/>
          </p:cNvSpPr>
          <p:nvPr>
            <p:ph idx="1"/>
          </p:nvPr>
        </p:nvSpPr>
        <p:spPr>
          <a:xfrm>
            <a:off x="685803" y="1687132"/>
            <a:ext cx="10377150" cy="4855335"/>
          </a:xfrm>
        </p:spPr>
        <p:txBody>
          <a:bodyPr>
            <a:normAutofit fontScale="92500" lnSpcReduction="10000"/>
          </a:bodyPr>
          <a:lstStyle/>
          <a:p>
            <a:pPr marL="0" indent="0">
              <a:buNone/>
            </a:pPr>
            <a:r>
              <a:rPr lang="en-IN" sz="2400" b="1" dirty="0" smtClean="0">
                <a:solidFill>
                  <a:srgbClr val="FFFF00"/>
                </a:solidFill>
              </a:rPr>
              <a:t>The </a:t>
            </a:r>
            <a:r>
              <a:rPr lang="en-IN" sz="2400" b="1" dirty="0">
                <a:solidFill>
                  <a:srgbClr val="FFFF00"/>
                </a:solidFill>
              </a:rPr>
              <a:t>four phases:</a:t>
            </a:r>
          </a:p>
          <a:p>
            <a:pPr>
              <a:buFont typeface="Wingdings" panose="05000000000000000000" pitchFamily="2" charset="2"/>
              <a:buChar char="ü"/>
            </a:pPr>
            <a:r>
              <a:rPr lang="en-IN" sz="2400" b="1" dirty="0"/>
              <a:t> Experiments to determine the effects of changes in illumination on productivity, </a:t>
            </a:r>
            <a:r>
              <a:rPr lang="en-IN" sz="2400" b="1" dirty="0">
                <a:solidFill>
                  <a:srgbClr val="FFFF66"/>
                </a:solidFill>
              </a:rPr>
              <a:t>illumination experiments</a:t>
            </a:r>
            <a:r>
              <a:rPr lang="en-IN" sz="2400" b="1" dirty="0"/>
              <a:t> (1924-27)</a:t>
            </a:r>
          </a:p>
          <a:p>
            <a:endParaRPr lang="en-IN" sz="2400" b="1" dirty="0"/>
          </a:p>
          <a:p>
            <a:pPr>
              <a:buFont typeface="Wingdings" panose="05000000000000000000" pitchFamily="2" charset="2"/>
              <a:buChar char="ü"/>
            </a:pPr>
            <a:r>
              <a:rPr lang="en-IN" sz="2400" b="1" dirty="0"/>
              <a:t> Experiments to determine the effects of changes in hours and other working conditions on productivity, </a:t>
            </a:r>
            <a:r>
              <a:rPr lang="en-IN" sz="2400" b="1" dirty="0">
                <a:solidFill>
                  <a:srgbClr val="FFFF00"/>
                </a:solidFill>
              </a:rPr>
              <a:t>relay assembly test room experiments</a:t>
            </a:r>
            <a:r>
              <a:rPr lang="en-IN" sz="2400" b="1" dirty="0"/>
              <a:t>(1927-28)</a:t>
            </a:r>
          </a:p>
          <a:p>
            <a:endParaRPr lang="en-IN" sz="2400" b="1" dirty="0"/>
          </a:p>
          <a:p>
            <a:pPr>
              <a:buFont typeface="Wingdings" panose="05000000000000000000" pitchFamily="2" charset="2"/>
              <a:buChar char="ü"/>
            </a:pPr>
            <a:r>
              <a:rPr lang="en-IN" sz="2400" b="1" dirty="0"/>
              <a:t>Conducting plant-wide interviews to determine worker attitudes and sentiments, </a:t>
            </a:r>
            <a:r>
              <a:rPr lang="en-IN" sz="2400" b="1" dirty="0">
                <a:solidFill>
                  <a:srgbClr val="FFFF00"/>
                </a:solidFill>
              </a:rPr>
              <a:t>mass interviewing programme</a:t>
            </a:r>
            <a:r>
              <a:rPr lang="en-IN" sz="2400" b="1" dirty="0"/>
              <a:t>(1928-30)</a:t>
            </a:r>
          </a:p>
          <a:p>
            <a:endParaRPr lang="en-IN" sz="2400" b="1" dirty="0"/>
          </a:p>
          <a:p>
            <a:pPr>
              <a:buFont typeface="Wingdings" panose="05000000000000000000" pitchFamily="2" charset="2"/>
              <a:buChar char="ü"/>
            </a:pPr>
            <a:r>
              <a:rPr lang="en-IN" sz="2400" b="1" dirty="0"/>
              <a:t> Determination and analysis of social organization at work, </a:t>
            </a:r>
            <a:r>
              <a:rPr lang="en-IN" sz="2400" b="1" dirty="0">
                <a:solidFill>
                  <a:srgbClr val="FFFF00"/>
                </a:solidFill>
              </a:rPr>
              <a:t>bank wiring observation room experiments</a:t>
            </a:r>
            <a:r>
              <a:rPr lang="en-IN" sz="2400" b="1" dirty="0"/>
              <a:t>(1931-32)</a:t>
            </a:r>
          </a:p>
          <a:p>
            <a:endParaRPr lang="en-IN" dirty="0"/>
          </a:p>
        </p:txBody>
      </p:sp>
    </p:spTree>
    <p:extLst>
      <p:ext uri="{BB962C8B-B14F-4D97-AF65-F5344CB8AC3E}">
        <p14:creationId xmlns:p14="http://schemas.microsoft.com/office/powerpoint/2010/main" val="5439986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252" y="82282"/>
            <a:ext cx="10131425" cy="1456267"/>
          </a:xfrm>
        </p:spPr>
        <p:txBody>
          <a:bodyPr>
            <a:noAutofit/>
          </a:bodyPr>
          <a:lstStyle/>
          <a:p>
            <a:r>
              <a:rPr lang="en-IN" sz="2800" b="1" cap="none" dirty="0" smtClean="0"/>
              <a:t>The Hawthorne experiment were first conducted in November, 1924 at western electric company’s Hawthorne plant in Chicago</a:t>
            </a:r>
            <a:r>
              <a:rPr lang="en-IN" sz="2400" dirty="0"/>
              <a:t/>
            </a:r>
            <a:br>
              <a:rPr lang="en-IN" sz="2400" dirty="0"/>
            </a:br>
            <a:endParaRPr lang="en-IN" sz="2400" dirty="0"/>
          </a:p>
        </p:txBody>
      </p:sp>
      <p:sp>
        <p:nvSpPr>
          <p:cNvPr id="3" name="Content Placeholder 2"/>
          <p:cNvSpPr>
            <a:spLocks noGrp="1"/>
          </p:cNvSpPr>
          <p:nvPr>
            <p:ph idx="1"/>
          </p:nvPr>
        </p:nvSpPr>
        <p:spPr>
          <a:xfrm>
            <a:off x="1" y="1249251"/>
            <a:ext cx="9530365" cy="5608749"/>
          </a:xfrm>
        </p:spPr>
        <p:txBody>
          <a:bodyPr>
            <a:normAutofit fontScale="47500" lnSpcReduction="20000"/>
          </a:bodyPr>
          <a:lstStyle/>
          <a:p>
            <a:pPr marL="0" indent="0" algn="ctr">
              <a:buNone/>
            </a:pPr>
            <a:r>
              <a:rPr lang="en-IN" sz="8000" b="1" dirty="0" smtClean="0">
                <a:solidFill>
                  <a:srgbClr val="2E462F"/>
                </a:solidFill>
                <a:latin typeface="+mj-lt"/>
              </a:rPr>
              <a:t>ILLUMINATION EXPERIMENTS (1924-1927)</a:t>
            </a:r>
          </a:p>
          <a:p>
            <a:pPr marL="0" indent="0" algn="ctr">
              <a:buNone/>
            </a:pPr>
            <a:endParaRPr lang="en-IN" sz="7200" b="1" dirty="0" smtClean="0"/>
          </a:p>
          <a:p>
            <a:pPr marL="0" indent="0">
              <a:buNone/>
            </a:pPr>
            <a:r>
              <a:rPr lang="en-IN" sz="7200" dirty="0"/>
              <a:t>This was undertaken to find out how varying </a:t>
            </a:r>
            <a:r>
              <a:rPr lang="en-IN" sz="7200" dirty="0">
                <a:solidFill>
                  <a:srgbClr val="FFFF66"/>
                </a:solidFill>
              </a:rPr>
              <a:t>levels of  illumination</a:t>
            </a:r>
            <a:r>
              <a:rPr lang="en-IN" sz="7200" dirty="0"/>
              <a:t>(amount of light at the </a:t>
            </a:r>
            <a:r>
              <a:rPr lang="en-IN" sz="7200" dirty="0" smtClean="0"/>
              <a:t>workplace, a </a:t>
            </a:r>
            <a:r>
              <a:rPr lang="en-IN" sz="7200" dirty="0"/>
              <a:t>physical factor) </a:t>
            </a:r>
            <a:r>
              <a:rPr lang="en-IN" sz="7200" dirty="0">
                <a:solidFill>
                  <a:srgbClr val="FFFF66"/>
                </a:solidFill>
              </a:rPr>
              <a:t>affected the </a:t>
            </a:r>
            <a:r>
              <a:rPr lang="en-IN" sz="7200" dirty="0" smtClean="0">
                <a:solidFill>
                  <a:srgbClr val="FFFF66"/>
                </a:solidFill>
              </a:rPr>
              <a:t>productivity</a:t>
            </a:r>
          </a:p>
          <a:p>
            <a:pPr marL="0" indent="0">
              <a:buNone/>
            </a:pPr>
            <a:endParaRPr lang="en-IN" sz="7200" dirty="0">
              <a:solidFill>
                <a:srgbClr val="FFFF66"/>
              </a:solidFill>
            </a:endParaRPr>
          </a:p>
          <a:p>
            <a:pPr marL="0" indent="0">
              <a:buNone/>
            </a:pPr>
            <a:r>
              <a:rPr lang="en-IN" sz="6700" dirty="0">
                <a:solidFill>
                  <a:srgbClr val="FFFF66"/>
                </a:solidFill>
              </a:rPr>
              <a:t>The hypothesis was that with higher illumination, productivity would </a:t>
            </a:r>
            <a:r>
              <a:rPr lang="en-IN" sz="6700" dirty="0" smtClean="0">
                <a:solidFill>
                  <a:srgbClr val="FFFF66"/>
                </a:solidFill>
              </a:rPr>
              <a:t>increase</a:t>
            </a:r>
          </a:p>
          <a:p>
            <a:r>
              <a:rPr lang="en-IN" sz="5600" dirty="0"/>
              <a:t>Funded by General </a:t>
            </a:r>
            <a:r>
              <a:rPr lang="en-IN" sz="5600" dirty="0" smtClean="0"/>
              <a:t>Electric Company</a:t>
            </a:r>
          </a:p>
          <a:p>
            <a:r>
              <a:rPr lang="en-IN" sz="5600" dirty="0"/>
              <a:t>Conducted by The National Research Council (NRC) of the National Academy of Sciences with engineers from </a:t>
            </a:r>
            <a:r>
              <a:rPr lang="en-IN" sz="5600" dirty="0" smtClean="0"/>
              <a:t>MIT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5552" y="3284113"/>
            <a:ext cx="3546448" cy="3573887"/>
          </a:xfrm>
          <a:prstGeom prst="rect">
            <a:avLst/>
          </a:prstGeom>
        </p:spPr>
      </p:pic>
    </p:spTree>
    <p:extLst>
      <p:ext uri="{BB962C8B-B14F-4D97-AF65-F5344CB8AC3E}">
        <p14:creationId xmlns:p14="http://schemas.microsoft.com/office/powerpoint/2010/main" val="33571529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4439" y="476519"/>
            <a:ext cx="10544576" cy="6381481"/>
          </a:xfrm>
        </p:spPr>
        <p:txBody>
          <a:bodyPr>
            <a:normAutofit fontScale="77500" lnSpcReduction="20000"/>
          </a:bodyPr>
          <a:lstStyle/>
          <a:p>
            <a:pPr marL="0" indent="0">
              <a:buNone/>
            </a:pPr>
            <a:r>
              <a:rPr lang="en-IN" sz="3200" dirty="0">
                <a:solidFill>
                  <a:srgbClr val="FFFF66"/>
                </a:solidFill>
              </a:rPr>
              <a:t>Purpose of the study</a:t>
            </a:r>
            <a:r>
              <a:rPr lang="en-IN" sz="3200" dirty="0"/>
              <a:t>: To study the effect of various lighting conditions on the workers productivity. Divided the workers into two groups</a:t>
            </a:r>
          </a:p>
          <a:p>
            <a:r>
              <a:rPr lang="en-IN" sz="3200" dirty="0"/>
              <a:t>Group -1 :-  </a:t>
            </a:r>
            <a:r>
              <a:rPr lang="en-IN" sz="3200" dirty="0" smtClean="0"/>
              <a:t>lighting  </a:t>
            </a:r>
            <a:r>
              <a:rPr lang="en-IN" sz="3200" dirty="0"/>
              <a:t>condition  improved  and the productivity went  up</a:t>
            </a:r>
          </a:p>
          <a:p>
            <a:r>
              <a:rPr lang="en-IN" sz="3200" dirty="0"/>
              <a:t>Group-2 :-   lighting condition remained constant and the productivity  increased</a:t>
            </a:r>
          </a:p>
          <a:p>
            <a:r>
              <a:rPr lang="en-IN" sz="3200" dirty="0"/>
              <a:t>Measured Light Intensity vs. Worker Output</a:t>
            </a:r>
          </a:p>
          <a:p>
            <a:pPr marL="0" indent="0">
              <a:buNone/>
            </a:pPr>
            <a:r>
              <a:rPr lang="en-IN" sz="3200" dirty="0">
                <a:solidFill>
                  <a:srgbClr val="FFFF66"/>
                </a:solidFill>
              </a:rPr>
              <a:t>Result</a:t>
            </a:r>
            <a:r>
              <a:rPr lang="en-IN" sz="3200" dirty="0"/>
              <a:t> :</a:t>
            </a:r>
          </a:p>
          <a:p>
            <a:r>
              <a:rPr lang="en-IN" sz="3200" dirty="0"/>
              <a:t>Higher worker productivity and satisfaction at all light levels</a:t>
            </a:r>
          </a:p>
          <a:p>
            <a:r>
              <a:rPr lang="en-IN" sz="3200" dirty="0"/>
              <a:t>Worker productivity was stopped with the light levels reached moonlight intensity.</a:t>
            </a:r>
          </a:p>
          <a:p>
            <a:endParaRPr lang="en-IN" sz="3200" dirty="0"/>
          </a:p>
          <a:p>
            <a:pPr marL="0" indent="0">
              <a:buNone/>
            </a:pPr>
            <a:r>
              <a:rPr lang="en-IN" sz="3200" dirty="0">
                <a:solidFill>
                  <a:srgbClr val="FFFF66"/>
                </a:solidFill>
              </a:rPr>
              <a:t>Conclusions</a:t>
            </a:r>
            <a:r>
              <a:rPr lang="en-IN" sz="3200" dirty="0"/>
              <a:t>:  </a:t>
            </a:r>
          </a:p>
          <a:p>
            <a:r>
              <a:rPr lang="en-IN" sz="3200" dirty="0"/>
              <a:t>Light intensity has no conclusive effect on output</a:t>
            </a:r>
          </a:p>
          <a:p>
            <a:r>
              <a:rPr lang="en-IN" sz="3200" dirty="0"/>
              <a:t>Productivity has a psychological component </a:t>
            </a:r>
          </a:p>
          <a:p>
            <a:endParaRPr lang="en-IN" sz="3200" dirty="0"/>
          </a:p>
          <a:p>
            <a:pPr marL="0" indent="0">
              <a:buNone/>
            </a:pPr>
            <a:r>
              <a:rPr lang="en-IN" sz="3200" dirty="0"/>
              <a:t>Concept of “</a:t>
            </a:r>
            <a:r>
              <a:rPr lang="en-IN" sz="3200" dirty="0">
                <a:solidFill>
                  <a:srgbClr val="FFFF66"/>
                </a:solidFill>
              </a:rPr>
              <a:t>Hawthorne Effect</a:t>
            </a:r>
            <a:r>
              <a:rPr lang="en-IN" sz="3200" dirty="0"/>
              <a:t>” was created</a:t>
            </a:r>
          </a:p>
          <a:p>
            <a:endParaRPr lang="en-IN" dirty="0"/>
          </a:p>
        </p:txBody>
      </p:sp>
    </p:spTree>
    <p:extLst>
      <p:ext uri="{BB962C8B-B14F-4D97-AF65-F5344CB8AC3E}">
        <p14:creationId xmlns:p14="http://schemas.microsoft.com/office/powerpoint/2010/main" val="37871992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200" b="1" dirty="0">
                <a:solidFill>
                  <a:srgbClr val="2E462F"/>
                </a:solidFill>
              </a:rPr>
              <a:t>relay assembly test room </a:t>
            </a:r>
            <a:r>
              <a:rPr lang="en-IN" sz="3200" b="1" dirty="0" smtClean="0">
                <a:solidFill>
                  <a:srgbClr val="2E462F"/>
                </a:solidFill>
              </a:rPr>
              <a:t>experiments(1927-29)</a:t>
            </a:r>
            <a:r>
              <a:rPr lang="en-IN" dirty="0">
                <a:solidFill>
                  <a:srgbClr val="2E462F"/>
                </a:solidFill>
              </a:rPr>
              <a:t/>
            </a:r>
            <a:br>
              <a:rPr lang="en-IN" dirty="0">
                <a:solidFill>
                  <a:srgbClr val="2E462F"/>
                </a:solidFill>
              </a:rPr>
            </a:br>
            <a:endParaRPr lang="en-IN" dirty="0">
              <a:solidFill>
                <a:srgbClr val="2E462F"/>
              </a:solidFill>
            </a:endParaRPr>
          </a:p>
        </p:txBody>
      </p:sp>
      <p:pic>
        <p:nvPicPr>
          <p:cNvPr id="4" name="Content Placeholder 3"/>
          <p:cNvPicPr>
            <a:picLocks noGrp="1" noChangeAspect="1"/>
          </p:cNvPicPr>
          <p:nvPr>
            <p:ph idx="1"/>
          </p:nvPr>
        </p:nvPicPr>
        <p:blipFill>
          <a:blip r:embed="rId2"/>
          <a:stretch>
            <a:fillRect/>
          </a:stretch>
        </p:blipFill>
        <p:spPr>
          <a:xfrm>
            <a:off x="8144921" y="3953814"/>
            <a:ext cx="4047080" cy="2904185"/>
          </a:xfrm>
          <a:prstGeom prst="rect">
            <a:avLst/>
          </a:prstGeom>
        </p:spPr>
      </p:pic>
      <p:sp>
        <p:nvSpPr>
          <p:cNvPr id="5" name="Rectangle 4"/>
          <p:cNvSpPr/>
          <p:nvPr/>
        </p:nvSpPr>
        <p:spPr>
          <a:xfrm>
            <a:off x="283335" y="2065869"/>
            <a:ext cx="8319752" cy="4524315"/>
          </a:xfrm>
          <a:prstGeom prst="rect">
            <a:avLst/>
          </a:prstGeom>
        </p:spPr>
        <p:txBody>
          <a:bodyPr wrap="square">
            <a:spAutoFit/>
          </a:bodyPr>
          <a:lstStyle/>
          <a:p>
            <a:r>
              <a:rPr lang="en-IN" sz="3200" dirty="0"/>
              <a:t>The experiment were designed to determine the effect of </a:t>
            </a:r>
            <a:r>
              <a:rPr lang="en-IN" sz="3200" dirty="0">
                <a:solidFill>
                  <a:srgbClr val="FFFF66"/>
                </a:solidFill>
              </a:rPr>
              <a:t>changes in various job conditions on group productivity</a:t>
            </a:r>
            <a:r>
              <a:rPr lang="en-IN" sz="3200" dirty="0"/>
              <a:t> as the illumination experiment could not establish relationship between intensity of illumination and </a:t>
            </a:r>
            <a:r>
              <a:rPr lang="en-IN" sz="3200" dirty="0" smtClean="0"/>
              <a:t>production.</a:t>
            </a:r>
            <a:endParaRPr lang="en-IN" sz="3200" dirty="0"/>
          </a:p>
          <a:p>
            <a:endParaRPr lang="en-IN" sz="3200" dirty="0"/>
          </a:p>
          <a:p>
            <a:r>
              <a:rPr lang="en-IN" sz="3200" dirty="0"/>
              <a:t>For this purpose, the researchers set up a relay assembly test </a:t>
            </a:r>
            <a:r>
              <a:rPr lang="en-IN" sz="3200" dirty="0" smtClean="0"/>
              <a:t>room.</a:t>
            </a:r>
            <a:endParaRPr lang="en-IN" sz="3200" dirty="0"/>
          </a:p>
        </p:txBody>
      </p:sp>
    </p:spTree>
    <p:extLst>
      <p:ext uri="{BB962C8B-B14F-4D97-AF65-F5344CB8AC3E}">
        <p14:creationId xmlns:p14="http://schemas.microsoft.com/office/powerpoint/2010/main" val="1711033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2" y="257577"/>
            <a:ext cx="10737759" cy="6600423"/>
          </a:xfrm>
        </p:spPr>
        <p:txBody>
          <a:bodyPr>
            <a:normAutofit/>
          </a:bodyPr>
          <a:lstStyle/>
          <a:p>
            <a:pPr marL="0" indent="0">
              <a:buNone/>
            </a:pPr>
            <a:r>
              <a:rPr lang="en-IN" sz="2600" dirty="0"/>
              <a:t>Experiments were conducted by Elton </a:t>
            </a:r>
            <a:r>
              <a:rPr lang="en-IN" sz="2600" dirty="0" smtClean="0"/>
              <a:t>Mayo</a:t>
            </a:r>
            <a:endParaRPr lang="en-IN" sz="2600" dirty="0"/>
          </a:p>
          <a:p>
            <a:r>
              <a:rPr lang="en-IN" sz="2600" dirty="0"/>
              <a:t>Manipulated factors of production to measure effect on output:</a:t>
            </a:r>
          </a:p>
          <a:p>
            <a:r>
              <a:rPr lang="en-IN" sz="2600" dirty="0"/>
              <a:t>Pay Incentives (Each Girls pay was based on the other 5 in the group)</a:t>
            </a:r>
          </a:p>
          <a:p>
            <a:r>
              <a:rPr lang="en-IN" sz="2600" dirty="0"/>
              <a:t>Length of Work Day &amp; Work Week (5pm, 4:30 pm, </a:t>
            </a:r>
            <a:r>
              <a:rPr lang="en-IN" sz="2600" dirty="0" smtClean="0"/>
              <a:t>4pm, Saturday (Holiday)</a:t>
            </a:r>
            <a:endParaRPr lang="en-IN" sz="2600" dirty="0"/>
          </a:p>
          <a:p>
            <a:r>
              <a:rPr lang="en-IN" sz="2600" dirty="0"/>
              <a:t>Use of Rest Periods (Two 5 minutes break)</a:t>
            </a:r>
          </a:p>
          <a:p>
            <a:r>
              <a:rPr lang="en-IN" sz="2600" dirty="0"/>
              <a:t>Company Sponsored Meals (Morning Coffee &amp; soup along with sandwich)</a:t>
            </a:r>
          </a:p>
          <a:p>
            <a:endParaRPr lang="en-IN" dirty="0"/>
          </a:p>
          <a:p>
            <a:pPr marL="0" indent="0">
              <a:buNone/>
            </a:pPr>
            <a:r>
              <a:rPr lang="en-IN" sz="2600" dirty="0">
                <a:solidFill>
                  <a:srgbClr val="FFFF66"/>
                </a:solidFill>
              </a:rPr>
              <a:t>Results</a:t>
            </a:r>
            <a:r>
              <a:rPr lang="en-IN" sz="2600" dirty="0"/>
              <a:t>:</a:t>
            </a:r>
          </a:p>
          <a:p>
            <a:r>
              <a:rPr lang="en-IN" sz="2600" dirty="0"/>
              <a:t>Higher output and greater employee satisfaction, The productivity increased. Absenteeism decreased, morale increased and less supervision was required</a:t>
            </a:r>
          </a:p>
          <a:p>
            <a:endParaRPr lang="en-IN" sz="2600" dirty="0">
              <a:solidFill>
                <a:srgbClr val="FFFF66"/>
              </a:solidFill>
            </a:endParaRPr>
          </a:p>
          <a:p>
            <a:endParaRPr lang="en-IN" dirty="0"/>
          </a:p>
        </p:txBody>
      </p:sp>
    </p:spTree>
    <p:extLst>
      <p:ext uri="{BB962C8B-B14F-4D97-AF65-F5344CB8AC3E}">
        <p14:creationId xmlns:p14="http://schemas.microsoft.com/office/powerpoint/2010/main" val="4077739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607368" y="3193960"/>
            <a:ext cx="4584632" cy="3664039"/>
          </a:xfrm>
          <a:prstGeom prst="rect">
            <a:avLst/>
          </a:prstGeom>
        </p:spPr>
      </p:pic>
      <p:sp>
        <p:nvSpPr>
          <p:cNvPr id="5" name="Rectangle 4"/>
          <p:cNvSpPr/>
          <p:nvPr/>
        </p:nvSpPr>
        <p:spPr>
          <a:xfrm>
            <a:off x="0" y="1532587"/>
            <a:ext cx="7495504" cy="4585871"/>
          </a:xfrm>
          <a:prstGeom prst="rect">
            <a:avLst/>
          </a:prstGeom>
        </p:spPr>
        <p:txBody>
          <a:bodyPr wrap="square">
            <a:spAutoFit/>
          </a:bodyPr>
          <a:lstStyle/>
          <a:p>
            <a:r>
              <a:rPr lang="en-IN" sz="3600" dirty="0">
                <a:solidFill>
                  <a:srgbClr val="FFFF66"/>
                </a:solidFill>
              </a:rPr>
              <a:t>Conclusions</a:t>
            </a:r>
            <a:r>
              <a:rPr lang="en-IN" sz="3600" dirty="0"/>
              <a:t>: </a:t>
            </a:r>
          </a:p>
          <a:p>
            <a:pPr marL="457200" indent="-457200">
              <a:buFont typeface="Arial" panose="020B0604020202020204" pitchFamily="34" charset="0"/>
              <a:buChar char="•"/>
            </a:pPr>
            <a:r>
              <a:rPr lang="en-IN" sz="3200" dirty="0"/>
              <a:t>Workers’ output increased as a response to attention, feeling of being </a:t>
            </a:r>
            <a:r>
              <a:rPr lang="en-IN" sz="3200" dirty="0" smtClean="0"/>
              <a:t>important, cohesive </a:t>
            </a:r>
            <a:r>
              <a:rPr lang="en-IN" sz="3200" dirty="0"/>
              <a:t>group work, and non-directive supervision.</a:t>
            </a:r>
          </a:p>
          <a:p>
            <a:pPr marL="457200" indent="-457200">
              <a:buFont typeface="Arial" panose="020B0604020202020204" pitchFamily="34" charset="0"/>
              <a:buChar char="•"/>
            </a:pPr>
            <a:r>
              <a:rPr lang="en-IN" sz="3200" dirty="0" smtClean="0"/>
              <a:t>Strong </a:t>
            </a:r>
            <a:r>
              <a:rPr lang="en-IN" sz="3200" dirty="0"/>
              <a:t>social bonds were created within the test group.  Workers are influenced by need for recognition, security and sense of belonging</a:t>
            </a:r>
          </a:p>
        </p:txBody>
      </p:sp>
    </p:spTree>
    <p:extLst>
      <p:ext uri="{BB962C8B-B14F-4D97-AF65-F5344CB8AC3E}">
        <p14:creationId xmlns:p14="http://schemas.microsoft.com/office/powerpoint/2010/main" val="317345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529" y="1244362"/>
            <a:ext cx="10131425" cy="1589351"/>
          </a:xfrm>
        </p:spPr>
        <p:txBody>
          <a:bodyPr>
            <a:normAutofit fontScale="90000"/>
          </a:bodyPr>
          <a:lstStyle/>
          <a:p>
            <a:r>
              <a:rPr lang="en-IN" sz="3600" b="1" dirty="0" smtClean="0">
                <a:solidFill>
                  <a:srgbClr val="2E462F"/>
                </a:solidFill>
              </a:rPr>
              <a:t>Mass Interviewing Programme</a:t>
            </a:r>
            <a:r>
              <a:rPr lang="en-IN" sz="3600" dirty="0">
                <a:solidFill>
                  <a:srgbClr val="2E462F"/>
                </a:solidFill>
              </a:rPr>
              <a:t> (1928-30</a:t>
            </a:r>
            <a:r>
              <a:rPr lang="en-IN" sz="3600" dirty="0" smtClean="0">
                <a:solidFill>
                  <a:srgbClr val="2E462F"/>
                </a:solidFill>
              </a:rPr>
              <a:t>)</a:t>
            </a:r>
            <a:r>
              <a:rPr lang="en-IN" dirty="0">
                <a:solidFill>
                  <a:srgbClr val="2E462F"/>
                </a:solidFill>
              </a:rPr>
              <a:t/>
            </a:r>
            <a:br>
              <a:rPr lang="en-IN" dirty="0">
                <a:solidFill>
                  <a:srgbClr val="2E462F"/>
                </a:solidFill>
              </a:rPr>
            </a:br>
            <a:r>
              <a:rPr lang="en-IN" sz="3100" cap="none" dirty="0" smtClean="0"/>
              <a:t>During the course of experiments, about 20,000 interviews were conducted between 1928 and 1930 to determine employees’ attitudes towards company, supervision, insurance plans, promotions, and wages</a:t>
            </a:r>
            <a:r>
              <a:rPr lang="en-IN" dirty="0" smtClean="0"/>
              <a:t>.</a:t>
            </a:r>
            <a:br>
              <a:rPr lang="en-IN" dirty="0" smtClean="0"/>
            </a:br>
            <a:endParaRPr lang="en-IN" dirty="0"/>
          </a:p>
        </p:txBody>
      </p:sp>
      <p:sp>
        <p:nvSpPr>
          <p:cNvPr id="3" name="Content Placeholder 2"/>
          <p:cNvSpPr>
            <a:spLocks noGrp="1"/>
          </p:cNvSpPr>
          <p:nvPr>
            <p:ph idx="1"/>
          </p:nvPr>
        </p:nvSpPr>
        <p:spPr>
          <a:xfrm>
            <a:off x="363831" y="2039038"/>
            <a:ext cx="7196068" cy="4580703"/>
          </a:xfrm>
        </p:spPr>
        <p:txBody>
          <a:bodyPr/>
          <a:lstStyle/>
          <a:p>
            <a:r>
              <a:rPr lang="en-IN" sz="2000" b="1" dirty="0"/>
              <a:t>Objective was to explore information, which could be used to improve supervisory training.</a:t>
            </a:r>
          </a:p>
          <a:p>
            <a:endParaRPr lang="en-IN" sz="2000" b="1" dirty="0"/>
          </a:p>
          <a:p>
            <a:r>
              <a:rPr lang="en-IN" sz="2000" b="1" dirty="0"/>
              <a:t>Initially used the method of Direct Questioning and changed to Non Directive.</a:t>
            </a:r>
          </a:p>
          <a:p>
            <a:endParaRPr lang="en-IN" dirty="0"/>
          </a:p>
        </p:txBody>
      </p:sp>
      <p:pic>
        <p:nvPicPr>
          <p:cNvPr id="4" name="Picture 3"/>
          <p:cNvPicPr>
            <a:picLocks noChangeAspect="1"/>
          </p:cNvPicPr>
          <p:nvPr/>
        </p:nvPicPr>
        <p:blipFill>
          <a:blip r:embed="rId2"/>
          <a:stretch>
            <a:fillRect/>
          </a:stretch>
        </p:blipFill>
        <p:spPr>
          <a:xfrm>
            <a:off x="7387936" y="3645130"/>
            <a:ext cx="4804064" cy="3212870"/>
          </a:xfrm>
          <a:prstGeom prst="rect">
            <a:avLst/>
          </a:prstGeom>
        </p:spPr>
      </p:pic>
    </p:spTree>
    <p:extLst>
      <p:ext uri="{BB962C8B-B14F-4D97-AF65-F5344CB8AC3E}">
        <p14:creationId xmlns:p14="http://schemas.microsoft.com/office/powerpoint/2010/main" val="26784749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3983" y="545089"/>
            <a:ext cx="9836237" cy="6177683"/>
          </a:xfrm>
        </p:spPr>
        <p:txBody>
          <a:bodyPr>
            <a:normAutofit/>
          </a:bodyPr>
          <a:lstStyle/>
          <a:p>
            <a:pPr marL="0" indent="0">
              <a:buNone/>
            </a:pPr>
            <a:r>
              <a:rPr lang="en-IN" sz="2800" dirty="0">
                <a:solidFill>
                  <a:srgbClr val="FFFF66"/>
                </a:solidFill>
              </a:rPr>
              <a:t>Results</a:t>
            </a:r>
          </a:p>
          <a:p>
            <a:r>
              <a:rPr lang="en-IN" sz="2800" dirty="0" smtClean="0"/>
              <a:t>  - </a:t>
            </a:r>
            <a:r>
              <a:rPr lang="en-IN" sz="2800" dirty="0"/>
              <a:t>Merely </a:t>
            </a:r>
            <a:r>
              <a:rPr lang="en-IN" sz="2800" dirty="0">
                <a:solidFill>
                  <a:srgbClr val="FFFF66"/>
                </a:solidFill>
              </a:rPr>
              <a:t>giving an opportunity to talk and express grievances </a:t>
            </a:r>
            <a:r>
              <a:rPr lang="en-IN" sz="2800" dirty="0"/>
              <a:t>would increase the morale.</a:t>
            </a:r>
          </a:p>
          <a:p>
            <a:r>
              <a:rPr lang="en-IN" sz="2800" dirty="0"/>
              <a:t>	- Complaints were symptoms of deep-rooted disturbances.</a:t>
            </a:r>
          </a:p>
          <a:p>
            <a:r>
              <a:rPr lang="en-IN" sz="2800" dirty="0" smtClean="0"/>
              <a:t>	-</a:t>
            </a:r>
            <a:r>
              <a:rPr lang="en-IN" sz="2800" dirty="0" smtClean="0">
                <a:solidFill>
                  <a:srgbClr val="FFFF66"/>
                </a:solidFill>
              </a:rPr>
              <a:t>Workers are governed by social experience in groups </a:t>
            </a:r>
            <a:r>
              <a:rPr lang="en-IN" sz="2800" dirty="0" smtClean="0"/>
              <a:t>obtained from both inside and outside the company.</a:t>
            </a:r>
          </a:p>
          <a:p>
            <a:r>
              <a:rPr lang="en-IN" sz="2800" dirty="0"/>
              <a:t>	- The social organization of the company </a:t>
            </a:r>
            <a:r>
              <a:rPr lang="en-IN" sz="2800" dirty="0">
                <a:solidFill>
                  <a:srgbClr val="FFFF66"/>
                </a:solidFill>
              </a:rPr>
              <a:t>represents a system of values </a:t>
            </a:r>
            <a:r>
              <a:rPr lang="en-IN" sz="2800" dirty="0"/>
              <a:t>from which the worker derives satisfaction or dissatisfaction.</a:t>
            </a:r>
          </a:p>
          <a:p>
            <a:r>
              <a:rPr lang="en-IN" sz="2800" dirty="0" smtClean="0"/>
              <a:t>The </a:t>
            </a:r>
            <a:r>
              <a:rPr lang="en-IN" sz="2800" dirty="0"/>
              <a:t>worker was satisfied/dissatisfied depending upon how he regarded </a:t>
            </a:r>
            <a:r>
              <a:rPr lang="en-IN" sz="2800" dirty="0">
                <a:solidFill>
                  <a:srgbClr val="FFFF66"/>
                </a:solidFill>
              </a:rPr>
              <a:t>his social status </a:t>
            </a:r>
            <a:r>
              <a:rPr lang="en-IN" sz="2800" dirty="0"/>
              <a:t>in the company</a:t>
            </a:r>
            <a:r>
              <a:rPr lang="en-IN" sz="2800" dirty="0" smtClean="0"/>
              <a:t>.</a:t>
            </a:r>
            <a:endParaRPr lang="en-IN" sz="2800" dirty="0"/>
          </a:p>
          <a:p>
            <a:r>
              <a:rPr lang="en-IN" sz="2800" dirty="0">
                <a:solidFill>
                  <a:srgbClr val="FFFF66"/>
                </a:solidFill>
              </a:rPr>
              <a:t>Social groups created big impact </a:t>
            </a:r>
            <a:r>
              <a:rPr lang="en-IN" sz="2800" dirty="0"/>
              <a:t>on work.</a:t>
            </a:r>
          </a:p>
          <a:p>
            <a:endParaRPr lang="en-IN" sz="2600" dirty="0"/>
          </a:p>
          <a:p>
            <a:endParaRPr lang="en-IN" dirty="0"/>
          </a:p>
        </p:txBody>
      </p:sp>
    </p:spTree>
    <p:extLst>
      <p:ext uri="{BB962C8B-B14F-4D97-AF65-F5344CB8AC3E}">
        <p14:creationId xmlns:p14="http://schemas.microsoft.com/office/powerpoint/2010/main" val="17282417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2" y="609603"/>
            <a:ext cx="10377150" cy="742680"/>
          </a:xfrm>
        </p:spPr>
        <p:txBody>
          <a:bodyPr>
            <a:normAutofit fontScale="90000"/>
          </a:bodyPr>
          <a:lstStyle/>
          <a:p>
            <a:r>
              <a:rPr lang="en-IN" sz="3600" b="1" dirty="0" smtClean="0">
                <a:solidFill>
                  <a:srgbClr val="2E462F"/>
                </a:solidFill>
              </a:rPr>
              <a:t/>
            </a:r>
            <a:br>
              <a:rPr lang="en-IN" sz="3600" b="1" dirty="0" smtClean="0">
                <a:solidFill>
                  <a:srgbClr val="2E462F"/>
                </a:solidFill>
              </a:rPr>
            </a:br>
            <a:r>
              <a:rPr lang="en-IN" sz="3600" b="1" dirty="0">
                <a:solidFill>
                  <a:srgbClr val="2E462F"/>
                </a:solidFill>
              </a:rPr>
              <a:t/>
            </a:r>
            <a:br>
              <a:rPr lang="en-IN" sz="3600" b="1" dirty="0">
                <a:solidFill>
                  <a:srgbClr val="2E462F"/>
                </a:solidFill>
              </a:rPr>
            </a:br>
            <a:r>
              <a:rPr lang="en-IN" sz="3600" b="1" dirty="0" smtClean="0">
                <a:solidFill>
                  <a:srgbClr val="2E462F"/>
                </a:solidFill>
              </a:rPr>
              <a:t>Bank </a:t>
            </a:r>
            <a:r>
              <a:rPr lang="en-IN" sz="3600" b="1" dirty="0">
                <a:solidFill>
                  <a:srgbClr val="2E462F"/>
                </a:solidFill>
              </a:rPr>
              <a:t>Wiring Observation Room Experiments (1931-32</a:t>
            </a:r>
            <a:r>
              <a:rPr lang="en-IN" sz="3600" b="1" dirty="0" smtClean="0">
                <a:solidFill>
                  <a:srgbClr val="2E462F"/>
                </a:solidFill>
              </a:rPr>
              <a:t>)</a:t>
            </a:r>
            <a:r>
              <a:rPr lang="en-IN" dirty="0"/>
              <a:t/>
            </a:r>
            <a:br>
              <a:rPr lang="en-IN" dirty="0"/>
            </a:br>
            <a:r>
              <a:rPr lang="en-IN" cap="none" dirty="0" smtClean="0"/>
              <a:t/>
            </a:r>
            <a:br>
              <a:rPr lang="en-IN" cap="none" dirty="0" smtClean="0"/>
            </a:br>
            <a:r>
              <a:rPr lang="en-IN" cap="none" dirty="0" smtClean="0"/>
              <a:t>There experiments were carried on between November 1931 and may 1932 with a view to analyse the functioning of small group and its impact on individual behaviour.</a:t>
            </a:r>
            <a:r>
              <a:rPr lang="en-IN" dirty="0"/>
              <a:t/>
            </a:r>
            <a:br>
              <a:rPr lang="en-IN" dirty="0"/>
            </a:br>
            <a:endParaRPr lang="en-IN" dirty="0"/>
          </a:p>
        </p:txBody>
      </p:sp>
      <p:sp>
        <p:nvSpPr>
          <p:cNvPr id="3" name="Content Placeholder 2"/>
          <p:cNvSpPr>
            <a:spLocks noGrp="1"/>
          </p:cNvSpPr>
          <p:nvPr>
            <p:ph idx="1"/>
          </p:nvPr>
        </p:nvSpPr>
        <p:spPr>
          <a:xfrm>
            <a:off x="402468" y="2472744"/>
            <a:ext cx="7827132" cy="4275786"/>
          </a:xfrm>
        </p:spPr>
        <p:txBody>
          <a:bodyPr>
            <a:normAutofit fontScale="92500" lnSpcReduction="10000"/>
          </a:bodyPr>
          <a:lstStyle/>
          <a:p>
            <a:pPr marL="0" indent="0">
              <a:buNone/>
            </a:pPr>
            <a:r>
              <a:rPr lang="en-IN" sz="2400" dirty="0"/>
              <a:t>Few Special Conditions</a:t>
            </a:r>
          </a:p>
          <a:p>
            <a:r>
              <a:rPr lang="en-IN" sz="2400" dirty="0"/>
              <a:t>Segregated work area</a:t>
            </a:r>
          </a:p>
          <a:p>
            <a:r>
              <a:rPr lang="en-IN" sz="2400" dirty="0"/>
              <a:t>No Management Visits</a:t>
            </a:r>
          </a:p>
          <a:p>
            <a:r>
              <a:rPr lang="en-IN" sz="2400" dirty="0"/>
              <a:t>Supervision would remain the same</a:t>
            </a:r>
          </a:p>
          <a:p>
            <a:r>
              <a:rPr lang="en-IN" sz="2400" dirty="0"/>
              <a:t>Observer would record data only – no interaction with workers</a:t>
            </a:r>
          </a:p>
          <a:p>
            <a:pPr marL="0" indent="0">
              <a:buNone/>
            </a:pPr>
            <a:r>
              <a:rPr lang="en-IN" sz="2400" dirty="0"/>
              <a:t>New incentive pay rate was established for the small group</a:t>
            </a:r>
          </a:p>
          <a:p>
            <a:pPr marL="0" indent="0">
              <a:buNone/>
            </a:pPr>
            <a:r>
              <a:rPr lang="en-IN" sz="2400" dirty="0"/>
              <a:t>Any increases in output would be included in departmental pay incentives</a:t>
            </a:r>
          </a:p>
          <a:p>
            <a:pPr marL="0" indent="0">
              <a:buNone/>
            </a:pPr>
            <a:r>
              <a:rPr lang="en-IN" sz="2400" dirty="0"/>
              <a:t>Result </a:t>
            </a:r>
          </a:p>
          <a:p>
            <a:r>
              <a:rPr lang="en-IN" sz="2400" dirty="0" smtClean="0"/>
              <a:t>output </a:t>
            </a:r>
            <a:r>
              <a:rPr lang="en-IN" sz="2400" dirty="0"/>
              <a:t>was lower than what company had determined.</a:t>
            </a:r>
          </a:p>
          <a:p>
            <a:endParaRPr lang="en-IN" dirty="0"/>
          </a:p>
        </p:txBody>
      </p:sp>
      <p:pic>
        <p:nvPicPr>
          <p:cNvPr id="4" name="Picture 3"/>
          <p:cNvPicPr>
            <a:picLocks noChangeAspect="1"/>
          </p:cNvPicPr>
          <p:nvPr/>
        </p:nvPicPr>
        <p:blipFill>
          <a:blip r:embed="rId2"/>
          <a:stretch>
            <a:fillRect/>
          </a:stretch>
        </p:blipFill>
        <p:spPr>
          <a:xfrm>
            <a:off x="8424345" y="2742843"/>
            <a:ext cx="3767655" cy="4115157"/>
          </a:xfrm>
          <a:prstGeom prst="rect">
            <a:avLst/>
          </a:prstGeom>
        </p:spPr>
      </p:pic>
    </p:spTree>
    <p:extLst>
      <p:ext uri="{BB962C8B-B14F-4D97-AF65-F5344CB8AC3E}">
        <p14:creationId xmlns:p14="http://schemas.microsoft.com/office/powerpoint/2010/main" val="41616866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2" y="515155"/>
            <a:ext cx="10905184" cy="6220496"/>
          </a:xfrm>
        </p:spPr>
        <p:txBody>
          <a:bodyPr>
            <a:noAutofit/>
          </a:bodyPr>
          <a:lstStyle/>
          <a:p>
            <a:pPr marL="0" indent="0">
              <a:buNone/>
            </a:pPr>
            <a:r>
              <a:rPr lang="en-IN" sz="2000" dirty="0"/>
              <a:t>The reasons for this </a:t>
            </a:r>
            <a:r>
              <a:rPr lang="en-IN" sz="2000" dirty="0" smtClean="0"/>
              <a:t>output</a:t>
            </a:r>
            <a:endParaRPr lang="en-IN" sz="2000" dirty="0"/>
          </a:p>
          <a:p>
            <a:r>
              <a:rPr lang="en-IN" sz="2000" dirty="0"/>
              <a:t> </a:t>
            </a:r>
            <a:r>
              <a:rPr lang="en-IN" sz="2200" dirty="0">
                <a:solidFill>
                  <a:srgbClr val="FFFF66"/>
                </a:solidFill>
              </a:rPr>
              <a:t>Fear of unemployment</a:t>
            </a:r>
            <a:r>
              <a:rPr lang="en-IN" sz="2200" dirty="0"/>
              <a:t>: the basic reasoning of workers was that if there would be more production per head, some </a:t>
            </a:r>
            <a:r>
              <a:rPr lang="en-IN" sz="2200" dirty="0" smtClean="0"/>
              <a:t>of </a:t>
            </a:r>
            <a:r>
              <a:rPr lang="en-IN" sz="2200" dirty="0"/>
              <a:t>the workers would be put out of employment .</a:t>
            </a:r>
          </a:p>
          <a:p>
            <a:r>
              <a:rPr lang="en-IN" sz="2200" dirty="0">
                <a:solidFill>
                  <a:srgbClr val="FFFF66"/>
                </a:solidFill>
              </a:rPr>
              <a:t> Fear of raising the standards</a:t>
            </a:r>
            <a:r>
              <a:rPr lang="en-IN" sz="2200" dirty="0"/>
              <a:t>: most workers were convinced that once they had reached the standard rate of production, management would raise the standard of production reasoning that it must be easy to attain.</a:t>
            </a:r>
          </a:p>
          <a:p>
            <a:r>
              <a:rPr lang="en-IN" sz="2200" dirty="0">
                <a:solidFill>
                  <a:srgbClr val="FFFF66"/>
                </a:solidFill>
              </a:rPr>
              <a:t>Protection of slower workers</a:t>
            </a:r>
            <a:r>
              <a:rPr lang="en-IN" sz="2200" dirty="0"/>
              <a:t>: The workers were friendly on the job as well as off the job. They appreciated the fact that they had family responsibility that required them to remain in the job. Since slower workers were likely to be retrenched, the faster workers protected them by not overproducing.</a:t>
            </a:r>
          </a:p>
          <a:p>
            <a:r>
              <a:rPr lang="en-IN" sz="2200" dirty="0">
                <a:solidFill>
                  <a:srgbClr val="FFFF66"/>
                </a:solidFill>
              </a:rPr>
              <a:t>Satisfaction on the part of management</a:t>
            </a:r>
            <a:r>
              <a:rPr lang="en-IN" sz="2200" dirty="0"/>
              <a:t>: According to workers, management seemed to accept the lower production rate as no one was being fired or even reprimanded for restricted output.</a:t>
            </a:r>
          </a:p>
          <a:p>
            <a:pPr marL="0" indent="0">
              <a:buNone/>
            </a:pPr>
            <a:r>
              <a:rPr lang="en-IN" sz="2000" dirty="0" smtClean="0"/>
              <a:t>The </a:t>
            </a:r>
            <a:r>
              <a:rPr lang="en-IN" sz="2000" dirty="0"/>
              <a:t>study suggested that informal relationships are an important factor in determining the human </a:t>
            </a:r>
            <a:r>
              <a:rPr lang="en-IN" sz="2000" dirty="0" smtClean="0"/>
              <a:t>behaviour. </a:t>
            </a:r>
            <a:r>
              <a:rPr lang="en-IN" sz="2000" dirty="0"/>
              <a:t>During the course of experiments, workers were </a:t>
            </a:r>
            <a:r>
              <a:rPr lang="en-IN" sz="2000" dirty="0" smtClean="0"/>
              <a:t>counselled </a:t>
            </a:r>
            <a:r>
              <a:rPr lang="en-IN" sz="2000" dirty="0"/>
              <a:t>for good human relations in the company's plant. The </a:t>
            </a:r>
            <a:r>
              <a:rPr lang="en-IN" sz="2000" dirty="0" smtClean="0"/>
              <a:t>counselling </a:t>
            </a:r>
            <a:r>
              <a:rPr lang="en-IN" sz="2000" dirty="0"/>
              <a:t>was in regard to supervision , employee relations, personal adjustments and management of employee relations</a:t>
            </a:r>
            <a:r>
              <a:rPr lang="en-IN" sz="2000" dirty="0" smtClean="0"/>
              <a:t>.</a:t>
            </a:r>
            <a:endParaRPr lang="en-IN" sz="2000" dirty="0"/>
          </a:p>
          <a:p>
            <a:endParaRPr lang="en-IN" sz="700" dirty="0"/>
          </a:p>
        </p:txBody>
      </p:sp>
    </p:spTree>
    <p:extLst>
      <p:ext uri="{BB962C8B-B14F-4D97-AF65-F5344CB8AC3E}">
        <p14:creationId xmlns:p14="http://schemas.microsoft.com/office/powerpoint/2010/main" val="11432920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2" y="309094"/>
            <a:ext cx="10131425" cy="1756776"/>
          </a:xfrm>
        </p:spPr>
        <p:txBody>
          <a:bodyPr>
            <a:normAutofit fontScale="90000"/>
          </a:bodyPr>
          <a:lstStyle/>
          <a:p>
            <a:pPr algn="ctr"/>
            <a:r>
              <a:rPr lang="en-IN" sz="2400" b="1" dirty="0" smtClean="0">
                <a:solidFill>
                  <a:schemeClr val="accent3">
                    <a:lumMod val="40000"/>
                    <a:lumOff val="60000"/>
                  </a:schemeClr>
                </a:solidFill>
              </a:rPr>
              <a:t/>
            </a:r>
            <a:br>
              <a:rPr lang="en-IN" sz="2400" b="1" dirty="0" smtClean="0">
                <a:solidFill>
                  <a:schemeClr val="accent3">
                    <a:lumMod val="40000"/>
                    <a:lumOff val="60000"/>
                  </a:schemeClr>
                </a:solidFill>
              </a:rPr>
            </a:br>
            <a:r>
              <a:rPr lang="en-IN" sz="2400" b="1" dirty="0" smtClean="0">
                <a:solidFill>
                  <a:schemeClr val="accent3">
                    <a:lumMod val="40000"/>
                    <a:lumOff val="60000"/>
                  </a:schemeClr>
                </a:solidFill>
              </a:rPr>
              <a:t>Humanistic </a:t>
            </a:r>
            <a:r>
              <a:rPr lang="en-IN" sz="2400" b="1" dirty="0">
                <a:solidFill>
                  <a:schemeClr val="accent3">
                    <a:lumMod val="40000"/>
                    <a:lumOff val="60000"/>
                  </a:schemeClr>
                </a:solidFill>
              </a:rPr>
              <a:t>Theories of </a:t>
            </a:r>
            <a:r>
              <a:rPr lang="en-IN" sz="2400" b="1" dirty="0" smtClean="0">
                <a:solidFill>
                  <a:schemeClr val="accent3">
                    <a:lumMod val="40000"/>
                    <a:lumOff val="60000"/>
                  </a:schemeClr>
                </a:solidFill>
              </a:rPr>
              <a:t>Organizations</a:t>
            </a:r>
            <a:r>
              <a:rPr lang="en-IN" sz="2400" b="1" dirty="0" smtClean="0"/>
              <a:t/>
            </a:r>
            <a:br>
              <a:rPr lang="en-IN" sz="2400" b="1" dirty="0" smtClean="0"/>
            </a:br>
            <a:r>
              <a:rPr lang="en-IN" sz="2400" b="1" dirty="0"/>
              <a:t/>
            </a:r>
            <a:br>
              <a:rPr lang="en-IN" sz="2400" b="1" dirty="0"/>
            </a:br>
            <a:r>
              <a:rPr lang="en-IN" sz="2400" b="1" dirty="0"/>
              <a:t/>
            </a:r>
            <a:br>
              <a:rPr lang="en-IN" sz="2400" b="1" dirty="0"/>
            </a:br>
            <a:r>
              <a:rPr lang="en-IN" sz="3600" b="1" dirty="0"/>
              <a:t>Human Relations Theory</a:t>
            </a:r>
            <a:r>
              <a:rPr lang="en-IN" dirty="0"/>
              <a:t/>
            </a:r>
            <a:br>
              <a:rPr lang="en-IN" dirty="0"/>
            </a:br>
            <a:endParaRPr lang="en-IN" dirty="0"/>
          </a:p>
        </p:txBody>
      </p:sp>
      <p:sp>
        <p:nvSpPr>
          <p:cNvPr id="3" name="Content Placeholder 2"/>
          <p:cNvSpPr>
            <a:spLocks noGrp="1"/>
          </p:cNvSpPr>
          <p:nvPr>
            <p:ph idx="1"/>
          </p:nvPr>
        </p:nvSpPr>
        <p:spPr>
          <a:xfrm>
            <a:off x="685802" y="2734497"/>
            <a:ext cx="10131425" cy="3649133"/>
          </a:xfrm>
        </p:spPr>
        <p:txBody>
          <a:bodyPr>
            <a:normAutofit/>
          </a:bodyPr>
          <a:lstStyle/>
          <a:p>
            <a:pPr>
              <a:buFont typeface="Wingdings" panose="05000000000000000000" pitchFamily="2" charset="2"/>
              <a:buChar char="q"/>
            </a:pPr>
            <a:r>
              <a:rPr lang="en-IN" sz="3600" dirty="0" smtClean="0"/>
              <a:t> The </a:t>
            </a:r>
            <a:r>
              <a:rPr lang="en-IN" sz="3600" dirty="0"/>
              <a:t>Hawthorne </a:t>
            </a:r>
            <a:r>
              <a:rPr lang="en-IN" sz="3600" dirty="0" smtClean="0"/>
              <a:t>Studies</a:t>
            </a:r>
          </a:p>
          <a:p>
            <a:pPr>
              <a:buFont typeface="Wingdings" panose="05000000000000000000" pitchFamily="2" charset="2"/>
              <a:buChar char="q"/>
            </a:pPr>
            <a:r>
              <a:rPr lang="en-IN" sz="3600" dirty="0" smtClean="0"/>
              <a:t> Theory </a:t>
            </a:r>
            <a:r>
              <a:rPr lang="en-IN" sz="3600" dirty="0"/>
              <a:t>of </a:t>
            </a:r>
            <a:r>
              <a:rPr lang="en-IN" sz="3600" dirty="0" smtClean="0"/>
              <a:t>Organization and Concept </a:t>
            </a:r>
            <a:r>
              <a:rPr lang="en-IN" sz="3600" dirty="0"/>
              <a:t>of </a:t>
            </a:r>
            <a:r>
              <a:rPr lang="en-IN" sz="3600" dirty="0" smtClean="0"/>
              <a:t>Authority</a:t>
            </a:r>
            <a:endParaRPr lang="en-IN" sz="3600" dirty="0"/>
          </a:p>
          <a:p>
            <a:pPr>
              <a:buFont typeface="Wingdings" panose="05000000000000000000" pitchFamily="2" charset="2"/>
              <a:buChar char="q"/>
            </a:pPr>
            <a:endParaRPr lang="en-IN" sz="3600" dirty="0"/>
          </a:p>
          <a:p>
            <a:endParaRPr lang="en-IN" sz="3600" dirty="0"/>
          </a:p>
        </p:txBody>
      </p:sp>
    </p:spTree>
    <p:extLst>
      <p:ext uri="{BB962C8B-B14F-4D97-AF65-F5344CB8AC3E}">
        <p14:creationId xmlns:p14="http://schemas.microsoft.com/office/powerpoint/2010/main" val="18668277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2" y="682580"/>
            <a:ext cx="9243809" cy="5679583"/>
          </a:xfrm>
        </p:spPr>
        <p:txBody>
          <a:bodyPr>
            <a:normAutofit/>
          </a:bodyPr>
          <a:lstStyle/>
          <a:p>
            <a:pPr marL="0" indent="0">
              <a:buNone/>
            </a:pPr>
            <a:r>
              <a:rPr lang="en-IN" sz="2800" dirty="0">
                <a:solidFill>
                  <a:srgbClr val="FFFF66"/>
                </a:solidFill>
              </a:rPr>
              <a:t>Conclusions:  </a:t>
            </a:r>
          </a:p>
          <a:p>
            <a:r>
              <a:rPr lang="en-IN" sz="2800" dirty="0"/>
              <a:t>Well established performance norms existed in the group</a:t>
            </a:r>
          </a:p>
          <a:p>
            <a:r>
              <a:rPr lang="en-IN" sz="2800" dirty="0"/>
              <a:t>Informal Social Organization dictated little deviation from established production standards</a:t>
            </a:r>
          </a:p>
          <a:p>
            <a:r>
              <a:rPr lang="en-IN" sz="2800" dirty="0"/>
              <a:t>Informal Social Organizations protect workers from managers who</a:t>
            </a:r>
          </a:p>
          <a:p>
            <a:pPr>
              <a:buFont typeface="Wingdings" panose="05000000000000000000" pitchFamily="2" charset="2"/>
              <a:buChar char="ü"/>
            </a:pPr>
            <a:r>
              <a:rPr lang="en-IN" sz="2800" dirty="0"/>
              <a:t>Raise production standards</a:t>
            </a:r>
          </a:p>
          <a:p>
            <a:pPr>
              <a:buFont typeface="Wingdings" panose="05000000000000000000" pitchFamily="2" charset="2"/>
              <a:buChar char="ü"/>
            </a:pPr>
            <a:r>
              <a:rPr lang="en-IN" sz="2800" dirty="0"/>
              <a:t>Cut pay rates</a:t>
            </a:r>
          </a:p>
          <a:p>
            <a:pPr>
              <a:buFont typeface="Wingdings" panose="05000000000000000000" pitchFamily="2" charset="2"/>
              <a:buChar char="ü"/>
            </a:pPr>
            <a:r>
              <a:rPr lang="en-IN" sz="2800" dirty="0"/>
              <a:t>Challenge workplace norms</a:t>
            </a:r>
          </a:p>
          <a:p>
            <a:endParaRPr lang="en-IN" sz="2800" dirty="0"/>
          </a:p>
        </p:txBody>
      </p:sp>
    </p:spTree>
    <p:extLst>
      <p:ext uri="{BB962C8B-B14F-4D97-AF65-F5344CB8AC3E}">
        <p14:creationId xmlns:p14="http://schemas.microsoft.com/office/powerpoint/2010/main" val="3979413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954" y="94447"/>
            <a:ext cx="10131425" cy="1456267"/>
          </a:xfrm>
        </p:spPr>
        <p:txBody>
          <a:bodyPr>
            <a:normAutofit/>
          </a:bodyPr>
          <a:lstStyle/>
          <a:p>
            <a:pPr algn="ctr"/>
            <a:r>
              <a:rPr lang="en-IN" sz="3600" b="1" dirty="0">
                <a:solidFill>
                  <a:srgbClr val="FFFF66"/>
                </a:solidFill>
                <a:effectLst>
                  <a:outerShdw blurRad="38100" dist="38100" dir="2700000" algn="tl">
                    <a:srgbClr val="000000">
                      <a:alpha val="43137"/>
                    </a:srgbClr>
                  </a:outerShdw>
                </a:effectLst>
              </a:rPr>
              <a:t>HIGHLIGHTS OF HAWTHORNE STUDIES </a:t>
            </a:r>
          </a:p>
        </p:txBody>
      </p:sp>
      <p:sp>
        <p:nvSpPr>
          <p:cNvPr id="3" name="Content Placeholder 2"/>
          <p:cNvSpPr>
            <a:spLocks noGrp="1"/>
          </p:cNvSpPr>
          <p:nvPr>
            <p:ph idx="1"/>
          </p:nvPr>
        </p:nvSpPr>
        <p:spPr>
          <a:xfrm>
            <a:off x="685802" y="1120462"/>
            <a:ext cx="10686243" cy="5640945"/>
          </a:xfrm>
        </p:spPr>
        <p:txBody>
          <a:bodyPr>
            <a:normAutofit/>
          </a:bodyPr>
          <a:lstStyle/>
          <a:p>
            <a:r>
              <a:rPr lang="en-IN" sz="2800" dirty="0"/>
              <a:t>There is </a:t>
            </a:r>
            <a:r>
              <a:rPr lang="en-IN" sz="2800" dirty="0">
                <a:solidFill>
                  <a:srgbClr val="FFFF66"/>
                </a:solidFill>
              </a:rPr>
              <a:t>no direct relationship </a:t>
            </a:r>
            <a:r>
              <a:rPr lang="en-IN" sz="2800" dirty="0"/>
              <a:t>between </a:t>
            </a:r>
            <a:r>
              <a:rPr lang="en-IN" sz="2800" dirty="0">
                <a:solidFill>
                  <a:srgbClr val="FFFF66"/>
                </a:solidFill>
              </a:rPr>
              <a:t>worker productivity and physical factors.</a:t>
            </a:r>
          </a:p>
          <a:p>
            <a:r>
              <a:rPr lang="en-IN" sz="2800" dirty="0"/>
              <a:t>The </a:t>
            </a:r>
            <a:r>
              <a:rPr lang="en-IN" sz="2800" dirty="0" smtClean="0"/>
              <a:t>employee </a:t>
            </a:r>
            <a:r>
              <a:rPr lang="en-IN" sz="2800" dirty="0"/>
              <a:t>can be motivated by </a:t>
            </a:r>
            <a:r>
              <a:rPr lang="en-IN" sz="2800" dirty="0">
                <a:solidFill>
                  <a:srgbClr val="FFFF66"/>
                </a:solidFill>
              </a:rPr>
              <a:t>psychological and social wants </a:t>
            </a:r>
            <a:r>
              <a:rPr lang="en-IN" sz="2800" dirty="0"/>
              <a:t>because his </a:t>
            </a:r>
            <a:r>
              <a:rPr lang="en-IN" sz="2800" dirty="0" smtClean="0"/>
              <a:t>behaviour </a:t>
            </a:r>
            <a:r>
              <a:rPr lang="en-IN" sz="2800" dirty="0"/>
              <a:t>is also influenced by </a:t>
            </a:r>
            <a:r>
              <a:rPr lang="en-IN" sz="2800" dirty="0">
                <a:solidFill>
                  <a:srgbClr val="FFFF66"/>
                </a:solidFill>
              </a:rPr>
              <a:t>feelings, emotions and attitudes</a:t>
            </a:r>
            <a:r>
              <a:rPr lang="en-IN" sz="2800" dirty="0"/>
              <a:t>. Thus </a:t>
            </a:r>
            <a:r>
              <a:rPr lang="en-IN" sz="2800" dirty="0">
                <a:solidFill>
                  <a:srgbClr val="FFFF66"/>
                </a:solidFill>
              </a:rPr>
              <a:t>economic incentives are not the only method </a:t>
            </a:r>
            <a:r>
              <a:rPr lang="en-IN" sz="2800" dirty="0"/>
              <a:t>to motivate people.</a:t>
            </a:r>
          </a:p>
          <a:p>
            <a:r>
              <a:rPr lang="en-IN" sz="2800" dirty="0"/>
              <a:t>Work is considered as a </a:t>
            </a:r>
            <a:r>
              <a:rPr lang="en-IN" sz="2800" dirty="0">
                <a:solidFill>
                  <a:srgbClr val="FFFF66"/>
                </a:solidFill>
              </a:rPr>
              <a:t>group activity </a:t>
            </a:r>
            <a:r>
              <a:rPr lang="en-IN" sz="2800" dirty="0"/>
              <a:t>and not as an operation performed by an individual worker.</a:t>
            </a:r>
          </a:p>
          <a:p>
            <a:r>
              <a:rPr lang="en-IN" sz="2800" dirty="0"/>
              <a:t>The </a:t>
            </a:r>
            <a:r>
              <a:rPr lang="en-IN" sz="2800" dirty="0">
                <a:solidFill>
                  <a:srgbClr val="FFFF66"/>
                </a:solidFill>
              </a:rPr>
              <a:t>human social and social factors </a:t>
            </a:r>
            <a:r>
              <a:rPr lang="en-IN" sz="2800" dirty="0"/>
              <a:t>result in the overall growth and development of the human resource.</a:t>
            </a:r>
          </a:p>
          <a:p>
            <a:endParaRPr lang="en-IN" sz="2000" dirty="0"/>
          </a:p>
        </p:txBody>
      </p:sp>
    </p:spTree>
    <p:extLst>
      <p:ext uri="{BB962C8B-B14F-4D97-AF65-F5344CB8AC3E}">
        <p14:creationId xmlns:p14="http://schemas.microsoft.com/office/powerpoint/2010/main" val="16456109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8033" y="605308"/>
            <a:ext cx="10187190" cy="6252692"/>
          </a:xfrm>
        </p:spPr>
        <p:txBody>
          <a:bodyPr>
            <a:normAutofit fontScale="77500" lnSpcReduction="20000"/>
          </a:bodyPr>
          <a:lstStyle/>
          <a:p>
            <a:r>
              <a:rPr lang="en-IN" sz="3200" dirty="0">
                <a:solidFill>
                  <a:srgbClr val="FFFF66"/>
                </a:solidFill>
              </a:rPr>
              <a:t>Group Influence</a:t>
            </a:r>
            <a:r>
              <a:rPr lang="en-IN" sz="3200" dirty="0"/>
              <a:t>: Workers being social beings, they </a:t>
            </a:r>
            <a:r>
              <a:rPr lang="en-IN" sz="3200" dirty="0">
                <a:solidFill>
                  <a:srgbClr val="FFFF66"/>
                </a:solidFill>
              </a:rPr>
              <a:t>create groups which may be different from their official group</a:t>
            </a:r>
            <a:r>
              <a:rPr lang="en-IN" sz="3200" dirty="0"/>
              <a:t>. In fact, groups are formed to overcome the shortcomings of formal relationships. </a:t>
            </a:r>
            <a:r>
              <a:rPr lang="en-IN" sz="3200" dirty="0">
                <a:solidFill>
                  <a:srgbClr val="FFFF66"/>
                </a:solidFill>
              </a:rPr>
              <a:t>The group determines the norm of </a:t>
            </a:r>
            <a:r>
              <a:rPr lang="en-IN" sz="3200" dirty="0" smtClean="0">
                <a:solidFill>
                  <a:srgbClr val="FFFF66"/>
                </a:solidFill>
              </a:rPr>
              <a:t>behaviour </a:t>
            </a:r>
            <a:r>
              <a:rPr lang="en-IN" sz="3200" dirty="0">
                <a:solidFill>
                  <a:srgbClr val="FFFF66"/>
                </a:solidFill>
              </a:rPr>
              <a:t>of members</a:t>
            </a:r>
            <a:r>
              <a:rPr lang="en-IN" sz="3200" dirty="0" smtClean="0">
                <a:solidFill>
                  <a:srgbClr val="FFFF66"/>
                </a:solidFill>
              </a:rPr>
              <a:t>.</a:t>
            </a:r>
          </a:p>
          <a:p>
            <a:r>
              <a:rPr lang="en-IN" sz="3200" dirty="0"/>
              <a:t>Conflicts: The informal relations of workers create groups and there may be </a:t>
            </a:r>
            <a:r>
              <a:rPr lang="en-IN" sz="3200" dirty="0">
                <a:solidFill>
                  <a:srgbClr val="FFFF66"/>
                </a:solidFill>
              </a:rPr>
              <a:t>conflict between organization and groups so created</a:t>
            </a:r>
            <a:r>
              <a:rPr lang="en-IN" sz="3200" dirty="0"/>
              <a:t>. The conflict may be because of the incompatible objectives between the two.</a:t>
            </a:r>
          </a:p>
          <a:p>
            <a:r>
              <a:rPr lang="en-IN" sz="3200" dirty="0" smtClean="0">
                <a:solidFill>
                  <a:srgbClr val="FFFF66"/>
                </a:solidFill>
              </a:rPr>
              <a:t>Leadership</a:t>
            </a:r>
            <a:r>
              <a:rPr lang="en-IN" sz="3200" dirty="0"/>
              <a:t>: Leadership cannot come only from  formally-appointed superior as held by earlier thinkers. There may be informal leaders as shown by the bank writing experiments. </a:t>
            </a:r>
          </a:p>
          <a:p>
            <a:r>
              <a:rPr lang="en-IN" sz="3200" dirty="0" smtClean="0">
                <a:solidFill>
                  <a:srgbClr val="FFFF66"/>
                </a:solidFill>
              </a:rPr>
              <a:t>Supervision</a:t>
            </a:r>
            <a:r>
              <a:rPr lang="en-IN" sz="3200" dirty="0"/>
              <a:t>: Friendly to the workers, attentive, genuinely concerned supervision affects the productivity </a:t>
            </a:r>
            <a:r>
              <a:rPr lang="en-IN" sz="3200" dirty="0" smtClean="0"/>
              <a:t>favourably.</a:t>
            </a:r>
            <a:endParaRPr lang="en-IN" sz="3200" dirty="0"/>
          </a:p>
          <a:p>
            <a:r>
              <a:rPr lang="en-IN" sz="3200" dirty="0" smtClean="0">
                <a:solidFill>
                  <a:srgbClr val="FFFF66"/>
                </a:solidFill>
              </a:rPr>
              <a:t>Communication</a:t>
            </a:r>
            <a:r>
              <a:rPr lang="en-IN" sz="3200" dirty="0"/>
              <a:t>: Through communication, workers can be explained the rationality of  a particular action, participation of workers can be sought in decision-making concerning the matter of their importance, problems faced by them can be identified and attempts can be made to remove these</a:t>
            </a:r>
            <a:r>
              <a:rPr lang="en-IN" sz="3200" dirty="0" smtClean="0"/>
              <a:t>.</a:t>
            </a:r>
            <a:endParaRPr lang="en-IN" sz="3200" dirty="0"/>
          </a:p>
          <a:p>
            <a:endParaRPr lang="en-IN" sz="3200" dirty="0"/>
          </a:p>
        </p:txBody>
      </p:sp>
    </p:spTree>
    <p:extLst>
      <p:ext uri="{BB962C8B-B14F-4D97-AF65-F5344CB8AC3E}">
        <p14:creationId xmlns:p14="http://schemas.microsoft.com/office/powerpoint/2010/main" val="8772900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1261" y="495836"/>
            <a:ext cx="8831685" cy="6362164"/>
          </a:xfrm>
        </p:spPr>
        <p:txBody>
          <a:bodyPr>
            <a:normAutofit/>
          </a:bodyPr>
          <a:lstStyle/>
          <a:p>
            <a:pPr marL="0" indent="0" algn="ctr">
              <a:buNone/>
            </a:pPr>
            <a:r>
              <a:rPr lang="en-IN" sz="3200" dirty="0">
                <a:solidFill>
                  <a:srgbClr val="FFFF66"/>
                </a:solidFill>
              </a:rPr>
              <a:t>CRITICISMS OF HAWTHORNE </a:t>
            </a:r>
            <a:r>
              <a:rPr lang="en-IN" sz="3200" dirty="0" smtClean="0">
                <a:solidFill>
                  <a:srgbClr val="FFFF66"/>
                </a:solidFill>
              </a:rPr>
              <a:t>EXPERIMENTS</a:t>
            </a:r>
            <a:endParaRPr lang="en-IN" sz="3200" dirty="0">
              <a:solidFill>
                <a:srgbClr val="FFFF66"/>
              </a:solidFill>
            </a:endParaRPr>
          </a:p>
          <a:p>
            <a:endParaRPr lang="en-IN" sz="2800" dirty="0"/>
          </a:p>
          <a:p>
            <a:r>
              <a:rPr lang="en-IN" sz="2800" dirty="0"/>
              <a:t>It lacks validity.</a:t>
            </a:r>
          </a:p>
          <a:p>
            <a:r>
              <a:rPr lang="en-IN" sz="2800" dirty="0"/>
              <a:t>More importance to human aspects</a:t>
            </a:r>
          </a:p>
          <a:p>
            <a:r>
              <a:rPr lang="en-IN" sz="2800" dirty="0"/>
              <a:t>More emphasis on group decision-making</a:t>
            </a:r>
          </a:p>
          <a:p>
            <a:r>
              <a:rPr lang="en-IN" sz="2800" dirty="0"/>
              <a:t>Mayo overstressed experimentation and drew conclusions from the strength of observations about a small sample of size.</a:t>
            </a:r>
          </a:p>
          <a:p>
            <a:r>
              <a:rPr lang="en-IN" sz="2800" dirty="0"/>
              <a:t>The experiment lacked scientific basis.</a:t>
            </a:r>
          </a:p>
          <a:p>
            <a:r>
              <a:rPr lang="en-IN" sz="2800" dirty="0"/>
              <a:t>The Hawthorne plant was not a typical plant because it was a thoroughly unpleasant place to work. Therefore, the results could not be valid for others.</a:t>
            </a:r>
          </a:p>
          <a:p>
            <a:endParaRPr lang="en-IN" sz="2400" dirty="0"/>
          </a:p>
        </p:txBody>
      </p:sp>
    </p:spTree>
    <p:extLst>
      <p:ext uri="{BB962C8B-B14F-4D97-AF65-F5344CB8AC3E}">
        <p14:creationId xmlns:p14="http://schemas.microsoft.com/office/powerpoint/2010/main" val="3304048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527" y="450760"/>
            <a:ext cx="7659707" cy="6407239"/>
          </a:xfrm>
        </p:spPr>
        <p:txBody>
          <a:bodyPr>
            <a:normAutofit fontScale="92500"/>
          </a:bodyPr>
          <a:lstStyle/>
          <a:p>
            <a:pPr marL="0" indent="0" algn="ctr">
              <a:buNone/>
            </a:pPr>
            <a:r>
              <a:rPr lang="en-IN" sz="3900" b="1" dirty="0">
                <a:solidFill>
                  <a:srgbClr val="FFFF66"/>
                </a:solidFill>
                <a:effectLst>
                  <a:outerShdw blurRad="38100" dist="38100" dir="2700000" algn="tl">
                    <a:srgbClr val="000000">
                      <a:alpha val="43137"/>
                    </a:srgbClr>
                  </a:outerShdw>
                </a:effectLst>
              </a:rPr>
              <a:t>CONCLUSION</a:t>
            </a:r>
          </a:p>
          <a:p>
            <a:endParaRPr lang="en-IN" sz="2600" dirty="0"/>
          </a:p>
          <a:p>
            <a:r>
              <a:rPr lang="en-IN" sz="2600" dirty="0"/>
              <a:t>The Hawthorne studies have had a remarkable impact on management in organizations and </a:t>
            </a:r>
            <a:r>
              <a:rPr lang="en-IN" sz="2600" dirty="0">
                <a:solidFill>
                  <a:srgbClr val="FFFF66"/>
                </a:solidFill>
              </a:rPr>
              <a:t>how workers react to various situations. </a:t>
            </a:r>
          </a:p>
          <a:p>
            <a:endParaRPr lang="en-IN" sz="2600" dirty="0"/>
          </a:p>
          <a:p>
            <a:r>
              <a:rPr lang="en-IN" sz="2600" dirty="0"/>
              <a:t>Stimulated interest on </a:t>
            </a:r>
            <a:r>
              <a:rPr lang="en-IN" sz="2600" dirty="0">
                <a:solidFill>
                  <a:srgbClr val="FFFF66"/>
                </a:solidFill>
              </a:rPr>
              <a:t>human behaviour </a:t>
            </a:r>
            <a:r>
              <a:rPr lang="en-IN" sz="2600" dirty="0"/>
              <a:t>in organizations.</a:t>
            </a:r>
          </a:p>
          <a:p>
            <a:endParaRPr lang="en-IN" sz="2600" dirty="0"/>
          </a:p>
          <a:p>
            <a:r>
              <a:rPr lang="en-IN" sz="2600" dirty="0"/>
              <a:t>A lot of </a:t>
            </a:r>
            <a:r>
              <a:rPr lang="en-IN" sz="2600" dirty="0">
                <a:solidFill>
                  <a:srgbClr val="FFFF66"/>
                </a:solidFill>
              </a:rPr>
              <a:t>literature came out </a:t>
            </a:r>
            <a:r>
              <a:rPr lang="en-IN" sz="2600" dirty="0"/>
              <a:t>analysing the human behaviour in organizations. </a:t>
            </a:r>
          </a:p>
          <a:p>
            <a:endParaRPr lang="en-IN" sz="2600" dirty="0"/>
          </a:p>
          <a:p>
            <a:r>
              <a:rPr lang="en-IN" sz="2600" dirty="0"/>
              <a:t> </a:t>
            </a:r>
            <a:r>
              <a:rPr lang="en-IN" sz="2600" dirty="0" smtClean="0"/>
              <a:t>In </a:t>
            </a:r>
            <a:r>
              <a:rPr lang="en-IN" sz="2600" dirty="0"/>
              <a:t>spite of the short comings of Hawthorne experiments, initiated a new approach to management (</a:t>
            </a:r>
            <a:r>
              <a:rPr lang="en-IN" sz="2600" dirty="0">
                <a:solidFill>
                  <a:srgbClr val="FFFF66"/>
                </a:solidFill>
              </a:rPr>
              <a:t>Human Relations Approach</a:t>
            </a:r>
            <a:r>
              <a:rPr lang="en-IN" sz="2600" dirty="0"/>
              <a:t>).</a:t>
            </a:r>
          </a:p>
          <a:p>
            <a:endParaRPr lang="en-IN" sz="3600" dirty="0"/>
          </a:p>
        </p:txBody>
      </p:sp>
      <p:pic>
        <p:nvPicPr>
          <p:cNvPr id="2" name="Picture 1"/>
          <p:cNvPicPr>
            <a:picLocks noChangeAspect="1"/>
          </p:cNvPicPr>
          <p:nvPr/>
        </p:nvPicPr>
        <p:blipFill>
          <a:blip r:embed="rId2"/>
          <a:stretch>
            <a:fillRect/>
          </a:stretch>
        </p:blipFill>
        <p:spPr>
          <a:xfrm>
            <a:off x="7598015" y="3541690"/>
            <a:ext cx="4541661" cy="3316309"/>
          </a:xfrm>
          <a:prstGeom prst="rect">
            <a:avLst/>
          </a:prstGeom>
        </p:spPr>
      </p:pic>
    </p:spTree>
    <p:extLst>
      <p:ext uri="{BB962C8B-B14F-4D97-AF65-F5344CB8AC3E}">
        <p14:creationId xmlns:p14="http://schemas.microsoft.com/office/powerpoint/2010/main" val="1792056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3075" y="2000520"/>
            <a:ext cx="10131425" cy="1456267"/>
          </a:xfrm>
        </p:spPr>
        <p:txBody>
          <a:bodyPr>
            <a:noAutofit/>
          </a:bodyPr>
          <a:lstStyle/>
          <a:p>
            <a:pPr algn="ctr"/>
            <a:r>
              <a:rPr lang="en-IN" sz="4000" b="1" dirty="0"/>
              <a:t>Theory of Organization and Concept of Authority</a:t>
            </a:r>
            <a:br>
              <a:rPr lang="en-IN" sz="4000" b="1" dirty="0"/>
            </a:br>
            <a:endParaRPr lang="en-IN" sz="4000" b="1" dirty="0"/>
          </a:p>
        </p:txBody>
      </p:sp>
    </p:spTree>
    <p:extLst>
      <p:ext uri="{BB962C8B-B14F-4D97-AF65-F5344CB8AC3E}">
        <p14:creationId xmlns:p14="http://schemas.microsoft.com/office/powerpoint/2010/main" val="36891289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6410" y="867179"/>
            <a:ext cx="10131425" cy="1456267"/>
          </a:xfrm>
        </p:spPr>
        <p:txBody>
          <a:bodyPr>
            <a:normAutofit/>
          </a:bodyPr>
          <a:lstStyle/>
          <a:p>
            <a:r>
              <a:rPr lang="en-IN" sz="3200" b="1" dirty="0"/>
              <a:t>Chester I. Barnard</a:t>
            </a:r>
          </a:p>
        </p:txBody>
      </p:sp>
      <p:sp>
        <p:nvSpPr>
          <p:cNvPr id="3" name="Content Placeholder 2"/>
          <p:cNvSpPr>
            <a:spLocks noGrp="1"/>
          </p:cNvSpPr>
          <p:nvPr>
            <p:ph idx="1"/>
          </p:nvPr>
        </p:nvSpPr>
        <p:spPr>
          <a:xfrm>
            <a:off x="685802" y="2142069"/>
            <a:ext cx="7026084" cy="4516308"/>
          </a:xfrm>
        </p:spPr>
        <p:txBody>
          <a:bodyPr>
            <a:normAutofit fontScale="92500" lnSpcReduction="20000"/>
          </a:bodyPr>
          <a:lstStyle/>
          <a:p>
            <a:endParaRPr lang="en-IN" dirty="0" smtClean="0"/>
          </a:p>
          <a:p>
            <a:endParaRPr lang="en-IN" sz="2600" dirty="0"/>
          </a:p>
          <a:p>
            <a:r>
              <a:rPr lang="en-IN" sz="2600" dirty="0" smtClean="0"/>
              <a:t>American </a:t>
            </a:r>
            <a:r>
              <a:rPr lang="en-IN" sz="2600" dirty="0"/>
              <a:t>business </a:t>
            </a:r>
            <a:r>
              <a:rPr lang="en-IN" sz="2600" dirty="0" smtClean="0"/>
              <a:t>executive and public </a:t>
            </a:r>
            <a:r>
              <a:rPr lang="en-IN" sz="2600" dirty="0"/>
              <a:t>administrator</a:t>
            </a:r>
            <a:endParaRPr lang="en-IN" sz="2600" dirty="0" smtClean="0"/>
          </a:p>
          <a:p>
            <a:r>
              <a:rPr lang="en-IN" sz="2600" dirty="0"/>
              <a:t>Known </a:t>
            </a:r>
            <a:r>
              <a:rPr lang="en-IN" sz="2600" dirty="0" smtClean="0"/>
              <a:t>for The </a:t>
            </a:r>
            <a:r>
              <a:rPr lang="en-IN" sz="2600" dirty="0"/>
              <a:t>Functions of the Executive (1938)</a:t>
            </a:r>
          </a:p>
          <a:p>
            <a:endParaRPr lang="en-IN" sz="2600" dirty="0" smtClean="0"/>
          </a:p>
          <a:p>
            <a:endParaRPr lang="en-IN" sz="2600" dirty="0"/>
          </a:p>
          <a:p>
            <a:pPr marL="0" indent="0">
              <a:buNone/>
            </a:pPr>
            <a:r>
              <a:rPr lang="en-IN" sz="2600" dirty="0" smtClean="0"/>
              <a:t>Barnard </a:t>
            </a:r>
            <a:r>
              <a:rPr lang="en-IN" sz="2600" dirty="0"/>
              <a:t>drew attention away from formal organizational structures toward communication, cooperation, and the informal organization.  His work was integrated by other theorists in the human relations movement.</a:t>
            </a:r>
          </a:p>
          <a:p>
            <a:endParaRPr lang="en-IN" dirty="0"/>
          </a:p>
        </p:txBody>
      </p:sp>
      <p:sp>
        <p:nvSpPr>
          <p:cNvPr id="4" name="Rectangle 3"/>
          <p:cNvSpPr/>
          <p:nvPr/>
        </p:nvSpPr>
        <p:spPr>
          <a:xfrm>
            <a:off x="7711886" y="4288011"/>
            <a:ext cx="3465949" cy="369332"/>
          </a:xfrm>
          <a:prstGeom prst="rect">
            <a:avLst/>
          </a:prstGeom>
        </p:spPr>
        <p:txBody>
          <a:bodyPr wrap="none">
            <a:spAutoFit/>
          </a:bodyPr>
          <a:lstStyle/>
          <a:p>
            <a:r>
              <a:rPr lang="en-IN" dirty="0"/>
              <a:t>(November 7, 1886 – June 7, 1961)</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3994" y="1140333"/>
            <a:ext cx="2394445" cy="3058123"/>
          </a:xfrm>
          <a:prstGeom prst="rect">
            <a:avLst/>
          </a:prstGeom>
        </p:spPr>
      </p:pic>
    </p:spTree>
    <p:extLst>
      <p:ext uri="{BB962C8B-B14F-4D97-AF65-F5344CB8AC3E}">
        <p14:creationId xmlns:p14="http://schemas.microsoft.com/office/powerpoint/2010/main" val="6444447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21409" y="373487"/>
            <a:ext cx="8664260" cy="6319237"/>
          </a:xfrm>
        </p:spPr>
        <p:txBody>
          <a:bodyPr>
            <a:normAutofit/>
          </a:bodyPr>
          <a:lstStyle/>
          <a:p>
            <a:pPr marL="0" indent="0">
              <a:buNone/>
            </a:pPr>
            <a:r>
              <a:rPr lang="en-IN" sz="2400" dirty="0"/>
              <a:t>He has developed 2 concepts in Management </a:t>
            </a:r>
            <a:r>
              <a:rPr lang="en-IN" sz="2400" dirty="0" smtClean="0"/>
              <a:t>Theory</a:t>
            </a:r>
          </a:p>
          <a:p>
            <a:pPr marL="0" indent="0">
              <a:buNone/>
            </a:pPr>
            <a:r>
              <a:rPr lang="en-IN" sz="3200" dirty="0">
                <a:solidFill>
                  <a:srgbClr val="FFFF66"/>
                </a:solidFill>
              </a:rPr>
              <a:t>1. Strategic Planning</a:t>
            </a:r>
          </a:p>
          <a:p>
            <a:pPr marL="0" indent="0">
              <a:buNone/>
            </a:pPr>
            <a:r>
              <a:rPr lang="en-IN" sz="2400" dirty="0"/>
              <a:t>T</a:t>
            </a:r>
            <a:r>
              <a:rPr lang="en-IN" sz="2400" dirty="0" smtClean="0"/>
              <a:t>he </a:t>
            </a:r>
            <a:r>
              <a:rPr lang="en-IN" sz="2400" dirty="0"/>
              <a:t>formulation of major plan or strategies to pursuit of major objectives.</a:t>
            </a:r>
          </a:p>
          <a:p>
            <a:pPr marL="0" indent="0">
              <a:buNone/>
            </a:pPr>
            <a:endParaRPr lang="en-IN" sz="2400" dirty="0"/>
          </a:p>
          <a:p>
            <a:pPr marL="0" indent="0">
              <a:buNone/>
            </a:pPr>
            <a:r>
              <a:rPr lang="en-IN" sz="2400" dirty="0" smtClean="0"/>
              <a:t>3 </a:t>
            </a:r>
            <a:r>
              <a:rPr lang="en-IN" sz="2400" dirty="0"/>
              <a:t>top functions:-</a:t>
            </a:r>
          </a:p>
          <a:p>
            <a:pPr marL="0" indent="0">
              <a:buNone/>
            </a:pPr>
            <a:r>
              <a:rPr lang="en-IN" sz="2400" dirty="0" err="1">
                <a:solidFill>
                  <a:srgbClr val="FFFF66"/>
                </a:solidFill>
              </a:rPr>
              <a:t>i</a:t>
            </a:r>
            <a:r>
              <a:rPr lang="en-IN" sz="2400" dirty="0">
                <a:solidFill>
                  <a:srgbClr val="FFFF66"/>
                </a:solidFill>
              </a:rPr>
              <a:t>. </a:t>
            </a:r>
            <a:r>
              <a:rPr lang="en-IN" sz="2400" dirty="0"/>
              <a:t>establish and maintain an effective communication system.</a:t>
            </a:r>
          </a:p>
          <a:p>
            <a:pPr marL="0" indent="0">
              <a:buNone/>
            </a:pPr>
            <a:endParaRPr lang="en-IN" sz="2400" dirty="0"/>
          </a:p>
          <a:p>
            <a:pPr marL="0" indent="0">
              <a:buNone/>
            </a:pPr>
            <a:r>
              <a:rPr lang="en-IN" sz="2400" dirty="0">
                <a:solidFill>
                  <a:srgbClr val="FFFF66"/>
                </a:solidFill>
              </a:rPr>
              <a:t>ii. </a:t>
            </a:r>
            <a:r>
              <a:rPr lang="en-IN" sz="2400" dirty="0"/>
              <a:t>hire the experienced and suitable personnel.</a:t>
            </a:r>
          </a:p>
          <a:p>
            <a:pPr marL="0" indent="0">
              <a:buNone/>
            </a:pPr>
            <a:endParaRPr lang="en-IN" sz="2400" dirty="0"/>
          </a:p>
          <a:p>
            <a:pPr marL="0" indent="0">
              <a:buNone/>
            </a:pPr>
            <a:r>
              <a:rPr lang="en-IN" sz="2400" dirty="0">
                <a:solidFill>
                  <a:srgbClr val="FFFF66"/>
                </a:solidFill>
              </a:rPr>
              <a:t>iii. </a:t>
            </a:r>
            <a:r>
              <a:rPr lang="en-IN" sz="2400" dirty="0"/>
              <a:t>motivate those </a:t>
            </a:r>
            <a:r>
              <a:rPr lang="en-IN" sz="2400" dirty="0" smtClean="0"/>
              <a:t>personnel.</a:t>
            </a:r>
          </a:p>
        </p:txBody>
      </p:sp>
      <p:pic>
        <p:nvPicPr>
          <p:cNvPr id="6" name="Picture 5"/>
          <p:cNvPicPr>
            <a:picLocks noChangeAspect="1"/>
          </p:cNvPicPr>
          <p:nvPr/>
        </p:nvPicPr>
        <p:blipFill>
          <a:blip r:embed="rId2"/>
          <a:stretch>
            <a:fillRect/>
          </a:stretch>
        </p:blipFill>
        <p:spPr>
          <a:xfrm>
            <a:off x="9272878" y="0"/>
            <a:ext cx="2919122" cy="2047742"/>
          </a:xfrm>
          <a:prstGeom prst="rect">
            <a:avLst/>
          </a:prstGeom>
        </p:spPr>
      </p:pic>
    </p:spTree>
    <p:extLst>
      <p:ext uri="{BB962C8B-B14F-4D97-AF65-F5344CB8AC3E}">
        <p14:creationId xmlns:p14="http://schemas.microsoft.com/office/powerpoint/2010/main" val="14644732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4135" y="727657"/>
            <a:ext cx="8844564" cy="5795493"/>
          </a:xfrm>
        </p:spPr>
        <p:txBody>
          <a:bodyPr>
            <a:noAutofit/>
          </a:bodyPr>
          <a:lstStyle/>
          <a:p>
            <a:pPr marL="0" indent="0">
              <a:buNone/>
            </a:pPr>
            <a:r>
              <a:rPr lang="en-IN" sz="3200" dirty="0">
                <a:solidFill>
                  <a:srgbClr val="FFFF66"/>
                </a:solidFill>
              </a:rPr>
              <a:t>2. Acceptance Theory of Authority</a:t>
            </a:r>
          </a:p>
          <a:p>
            <a:pPr marL="0" indent="0">
              <a:buNone/>
            </a:pPr>
            <a:r>
              <a:rPr lang="en-IN" sz="2800" dirty="0" smtClean="0"/>
              <a:t>Managers </a:t>
            </a:r>
            <a:r>
              <a:rPr lang="en-IN" sz="2800" dirty="0"/>
              <a:t>have more authority than employees. It suggested that authority </a:t>
            </a:r>
            <a:r>
              <a:rPr lang="en-IN" sz="2800" dirty="0" smtClean="0"/>
              <a:t>flows downward </a:t>
            </a:r>
            <a:r>
              <a:rPr lang="en-IN" sz="2800" dirty="0"/>
              <a:t>but depends on acceptance by the subordinate.</a:t>
            </a:r>
          </a:p>
          <a:p>
            <a:endParaRPr lang="en-IN" sz="2400" dirty="0"/>
          </a:p>
          <a:p>
            <a:pPr marL="0" indent="0">
              <a:buNone/>
            </a:pPr>
            <a:r>
              <a:rPr lang="en-IN" sz="2400" dirty="0" smtClean="0"/>
              <a:t>It </a:t>
            </a:r>
            <a:r>
              <a:rPr lang="en-IN" sz="2400" dirty="0"/>
              <a:t>depends on 4 conditions</a:t>
            </a:r>
            <a:r>
              <a:rPr lang="en-IN" sz="2400" dirty="0" smtClean="0"/>
              <a:t>:-</a:t>
            </a:r>
            <a:endParaRPr lang="en-IN" sz="2400" dirty="0"/>
          </a:p>
          <a:p>
            <a:pPr marL="0" indent="0">
              <a:buNone/>
            </a:pPr>
            <a:r>
              <a:rPr lang="en-IN" sz="2400" dirty="0" err="1">
                <a:solidFill>
                  <a:srgbClr val="FFFF66"/>
                </a:solidFill>
              </a:rPr>
              <a:t>i</a:t>
            </a:r>
            <a:r>
              <a:rPr lang="en-IN" sz="2400" dirty="0">
                <a:solidFill>
                  <a:srgbClr val="FFFF66"/>
                </a:solidFill>
              </a:rPr>
              <a:t>. </a:t>
            </a:r>
            <a:r>
              <a:rPr lang="en-IN" sz="2400" dirty="0"/>
              <a:t>employees can and do understand the communication.</a:t>
            </a:r>
          </a:p>
          <a:p>
            <a:pPr marL="0" indent="0">
              <a:buNone/>
            </a:pPr>
            <a:r>
              <a:rPr lang="en-IN" sz="2400" dirty="0">
                <a:solidFill>
                  <a:srgbClr val="FFFF66"/>
                </a:solidFill>
              </a:rPr>
              <a:t>ii. </a:t>
            </a:r>
            <a:r>
              <a:rPr lang="en-IN" sz="2400" dirty="0"/>
              <a:t>employees must be able to follow any instruction given by a Manager.</a:t>
            </a:r>
          </a:p>
          <a:p>
            <a:pPr marL="0" indent="0">
              <a:buNone/>
            </a:pPr>
            <a:r>
              <a:rPr lang="en-IN" sz="2400" dirty="0">
                <a:solidFill>
                  <a:srgbClr val="FFFF66"/>
                </a:solidFill>
              </a:rPr>
              <a:t>iii. </a:t>
            </a:r>
            <a:r>
              <a:rPr lang="en-IN" sz="2400" dirty="0"/>
              <a:t>employees must think that the directive is in keeping with organizational </a:t>
            </a:r>
            <a:r>
              <a:rPr lang="en-IN" sz="2400" dirty="0" smtClean="0"/>
              <a:t>objectives.</a:t>
            </a:r>
          </a:p>
          <a:p>
            <a:pPr marL="0" indent="0">
              <a:buNone/>
            </a:pPr>
            <a:r>
              <a:rPr lang="en-IN" sz="2400" dirty="0" smtClean="0">
                <a:solidFill>
                  <a:srgbClr val="FFFF66"/>
                </a:solidFill>
              </a:rPr>
              <a:t>iv.</a:t>
            </a:r>
            <a:r>
              <a:rPr lang="en-IN" sz="2400" dirty="0" smtClean="0"/>
              <a:t> employees </a:t>
            </a:r>
            <a:r>
              <a:rPr lang="en-IN" sz="2400" dirty="0"/>
              <a:t>must think that the directive is not contrary to their personal goals.</a:t>
            </a:r>
          </a:p>
        </p:txBody>
      </p:sp>
      <p:pic>
        <p:nvPicPr>
          <p:cNvPr id="4" name="Picture 3"/>
          <p:cNvPicPr>
            <a:picLocks noChangeAspect="1"/>
          </p:cNvPicPr>
          <p:nvPr/>
        </p:nvPicPr>
        <p:blipFill>
          <a:blip r:embed="rId2"/>
          <a:stretch>
            <a:fillRect/>
          </a:stretch>
        </p:blipFill>
        <p:spPr>
          <a:xfrm>
            <a:off x="9171414" y="4829577"/>
            <a:ext cx="3020586" cy="2028423"/>
          </a:xfrm>
          <a:prstGeom prst="rect">
            <a:avLst/>
          </a:prstGeom>
        </p:spPr>
      </p:pic>
    </p:spTree>
    <p:extLst>
      <p:ext uri="{BB962C8B-B14F-4D97-AF65-F5344CB8AC3E}">
        <p14:creationId xmlns:p14="http://schemas.microsoft.com/office/powerpoint/2010/main" val="39733689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7921" y="815545"/>
            <a:ext cx="9900632" cy="6042455"/>
          </a:xfrm>
        </p:spPr>
        <p:txBody>
          <a:bodyPr>
            <a:normAutofit/>
          </a:bodyPr>
          <a:lstStyle/>
          <a:p>
            <a:pPr marL="0" indent="0">
              <a:buNone/>
            </a:pPr>
            <a:r>
              <a:rPr lang="en-IN" sz="3600" dirty="0">
                <a:solidFill>
                  <a:srgbClr val="FFFF66"/>
                </a:solidFill>
              </a:rPr>
              <a:t>Organization </a:t>
            </a:r>
            <a:r>
              <a:rPr lang="en-IN" sz="3600" dirty="0" smtClean="0"/>
              <a:t>defined</a:t>
            </a:r>
            <a:r>
              <a:rPr lang="en-IN" sz="3600" dirty="0"/>
              <a:t>.</a:t>
            </a:r>
          </a:p>
          <a:p>
            <a:pPr marL="0" indent="0">
              <a:buNone/>
            </a:pPr>
            <a:r>
              <a:rPr lang="en-IN" sz="3600" dirty="0"/>
              <a:t>“a system of consciously coordinated activities of two or more persons.”  He also said, “that an organization is held together by common purposes and goals that its members share</a:t>
            </a:r>
            <a:r>
              <a:rPr lang="en-IN" sz="3600" dirty="0" smtClean="0"/>
              <a:t>.”</a:t>
            </a:r>
          </a:p>
          <a:p>
            <a:pPr marL="0" indent="0">
              <a:buNone/>
            </a:pPr>
            <a:endParaRPr lang="en-IN" sz="2400" dirty="0" smtClean="0"/>
          </a:p>
          <a:p>
            <a:pPr marL="0" indent="0">
              <a:buNone/>
            </a:pPr>
            <a:r>
              <a:rPr lang="en-IN" sz="2400" dirty="0" smtClean="0"/>
              <a:t>3 </a:t>
            </a:r>
            <a:r>
              <a:rPr lang="en-IN" sz="2400" dirty="0"/>
              <a:t>essential elements in an organization </a:t>
            </a:r>
            <a:r>
              <a:rPr lang="en-IN" sz="2400" dirty="0" smtClean="0"/>
              <a:t>:-</a:t>
            </a:r>
            <a:endParaRPr lang="en-IN" sz="2400" dirty="0"/>
          </a:p>
          <a:p>
            <a:pPr marL="0" indent="0">
              <a:buNone/>
            </a:pPr>
            <a:r>
              <a:rPr lang="en-IN" sz="2800" dirty="0">
                <a:solidFill>
                  <a:srgbClr val="FFFF66"/>
                </a:solidFill>
              </a:rPr>
              <a:t>1. Communication</a:t>
            </a:r>
            <a:r>
              <a:rPr lang="en-IN" sz="2800" dirty="0" smtClean="0">
                <a:solidFill>
                  <a:srgbClr val="FFFF66"/>
                </a:solidFill>
              </a:rPr>
              <a:t>.</a:t>
            </a:r>
            <a:endParaRPr lang="en-IN" sz="2800" dirty="0">
              <a:solidFill>
                <a:srgbClr val="FFFF66"/>
              </a:solidFill>
            </a:endParaRPr>
          </a:p>
          <a:p>
            <a:pPr marL="0" indent="0">
              <a:buNone/>
            </a:pPr>
            <a:r>
              <a:rPr lang="en-IN" sz="2800" dirty="0">
                <a:solidFill>
                  <a:srgbClr val="FFFF66"/>
                </a:solidFill>
              </a:rPr>
              <a:t>2. Persons willing to contribute action</a:t>
            </a:r>
            <a:r>
              <a:rPr lang="en-IN" sz="2800" dirty="0" smtClean="0">
                <a:solidFill>
                  <a:srgbClr val="FFFF66"/>
                </a:solidFill>
              </a:rPr>
              <a:t>.</a:t>
            </a:r>
            <a:endParaRPr lang="en-IN" sz="2800" dirty="0">
              <a:solidFill>
                <a:srgbClr val="FFFF66"/>
              </a:solidFill>
            </a:endParaRPr>
          </a:p>
          <a:p>
            <a:pPr marL="0" indent="0">
              <a:buNone/>
            </a:pPr>
            <a:r>
              <a:rPr lang="en-IN" sz="2800" dirty="0">
                <a:solidFill>
                  <a:srgbClr val="FFFF66"/>
                </a:solidFill>
              </a:rPr>
              <a:t>3. A common purpose (function).</a:t>
            </a:r>
          </a:p>
          <a:p>
            <a:endParaRPr lang="en-IN" dirty="0"/>
          </a:p>
        </p:txBody>
      </p:sp>
      <p:pic>
        <p:nvPicPr>
          <p:cNvPr id="5" name="Picture 4"/>
          <p:cNvPicPr>
            <a:picLocks noChangeAspect="1"/>
          </p:cNvPicPr>
          <p:nvPr/>
        </p:nvPicPr>
        <p:blipFill>
          <a:blip r:embed="rId2"/>
          <a:stretch>
            <a:fillRect/>
          </a:stretch>
        </p:blipFill>
        <p:spPr>
          <a:xfrm>
            <a:off x="9648825" y="5057775"/>
            <a:ext cx="2543175" cy="1800225"/>
          </a:xfrm>
          <a:prstGeom prst="rect">
            <a:avLst/>
          </a:prstGeom>
        </p:spPr>
      </p:pic>
    </p:spTree>
    <p:extLst>
      <p:ext uri="{BB962C8B-B14F-4D97-AF65-F5344CB8AC3E}">
        <p14:creationId xmlns:p14="http://schemas.microsoft.com/office/powerpoint/2010/main" val="34539210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556" y="0"/>
            <a:ext cx="10131425" cy="1456267"/>
          </a:xfrm>
        </p:spPr>
        <p:txBody>
          <a:bodyPr>
            <a:normAutofit/>
          </a:bodyPr>
          <a:lstStyle/>
          <a:p>
            <a:r>
              <a:rPr lang="en-IN" sz="3200" b="1" dirty="0"/>
              <a:t>Principles of Human Relations Theory</a:t>
            </a:r>
          </a:p>
        </p:txBody>
      </p:sp>
      <p:sp>
        <p:nvSpPr>
          <p:cNvPr id="3" name="Content Placeholder 2"/>
          <p:cNvSpPr>
            <a:spLocks noGrp="1"/>
          </p:cNvSpPr>
          <p:nvPr>
            <p:ph idx="1"/>
          </p:nvPr>
        </p:nvSpPr>
        <p:spPr>
          <a:xfrm>
            <a:off x="685802" y="1584101"/>
            <a:ext cx="9732179" cy="4726547"/>
          </a:xfrm>
        </p:spPr>
        <p:txBody>
          <a:bodyPr>
            <a:normAutofit lnSpcReduction="10000"/>
          </a:bodyPr>
          <a:lstStyle/>
          <a:p>
            <a:r>
              <a:rPr lang="en-IN" sz="2800" dirty="0"/>
              <a:t>Human relations theory is characterized by a shift in emphasis from </a:t>
            </a:r>
            <a:r>
              <a:rPr lang="en-IN" sz="2800" dirty="0" smtClean="0">
                <a:solidFill>
                  <a:srgbClr val="FFFF00"/>
                </a:solidFill>
              </a:rPr>
              <a:t>Task </a:t>
            </a:r>
            <a:r>
              <a:rPr lang="en-IN" sz="2800" dirty="0">
                <a:solidFill>
                  <a:srgbClr val="FFFF00"/>
                </a:solidFill>
              </a:rPr>
              <a:t>to </a:t>
            </a:r>
            <a:r>
              <a:rPr lang="en-IN" sz="2800" dirty="0" smtClean="0">
                <a:solidFill>
                  <a:srgbClr val="FFFF00"/>
                </a:solidFill>
              </a:rPr>
              <a:t>Worker</a:t>
            </a:r>
          </a:p>
          <a:p>
            <a:r>
              <a:rPr lang="en-IN" sz="2800" dirty="0" smtClean="0"/>
              <a:t>Go beyond physical contributions to include </a:t>
            </a:r>
            <a:r>
              <a:rPr lang="en-IN" sz="2800" dirty="0" smtClean="0">
                <a:solidFill>
                  <a:srgbClr val="FFFF00"/>
                </a:solidFill>
              </a:rPr>
              <a:t>creative, cognitive, and emotional aspects </a:t>
            </a:r>
            <a:r>
              <a:rPr lang="en-IN" sz="2800" dirty="0" smtClean="0"/>
              <a:t>of workers</a:t>
            </a:r>
          </a:p>
          <a:p>
            <a:r>
              <a:rPr lang="en-IN" sz="2800" dirty="0" smtClean="0"/>
              <a:t>Based </a:t>
            </a:r>
            <a:r>
              <a:rPr lang="en-IN" sz="2800" dirty="0"/>
              <a:t>on a more </a:t>
            </a:r>
            <a:r>
              <a:rPr lang="en-IN" sz="2800" dirty="0">
                <a:solidFill>
                  <a:srgbClr val="FFFF00"/>
                </a:solidFill>
              </a:rPr>
              <a:t>dyadic (two-way) </a:t>
            </a:r>
            <a:r>
              <a:rPr lang="en-IN" sz="2800" dirty="0"/>
              <a:t>conceptualization of communication.</a:t>
            </a:r>
          </a:p>
          <a:p>
            <a:r>
              <a:rPr lang="en-IN" sz="2800" dirty="0" smtClean="0">
                <a:solidFill>
                  <a:srgbClr val="FFFF00"/>
                </a:solidFill>
              </a:rPr>
              <a:t>Social Relationships </a:t>
            </a:r>
            <a:r>
              <a:rPr lang="en-IN" sz="2800" dirty="0" smtClean="0"/>
              <a:t>are </a:t>
            </a:r>
            <a:r>
              <a:rPr lang="en-IN" sz="2800" dirty="0"/>
              <a:t>at the heart of organizational </a:t>
            </a:r>
            <a:r>
              <a:rPr lang="en-IN" sz="2800" dirty="0" smtClean="0"/>
              <a:t>behaviour-</a:t>
            </a:r>
            <a:r>
              <a:rPr lang="en-IN" sz="2800" dirty="0"/>
              <a:t>-effectiveness is contingent on the social well-being of workers</a:t>
            </a:r>
          </a:p>
          <a:p>
            <a:r>
              <a:rPr lang="en-IN" sz="2800" dirty="0"/>
              <a:t>Workers </a:t>
            </a:r>
            <a:r>
              <a:rPr lang="en-IN" sz="2800" dirty="0">
                <a:solidFill>
                  <a:srgbClr val="FFFF00"/>
                </a:solidFill>
              </a:rPr>
              <a:t>communicate opinions, complaints, suggestions, and feelings </a:t>
            </a:r>
            <a:r>
              <a:rPr lang="en-IN" sz="2800" dirty="0"/>
              <a:t>to increase satisfaction and production</a:t>
            </a:r>
          </a:p>
          <a:p>
            <a:endParaRPr lang="en-IN" sz="1400" dirty="0"/>
          </a:p>
        </p:txBody>
      </p:sp>
    </p:spTree>
    <p:extLst>
      <p:ext uri="{BB962C8B-B14F-4D97-AF65-F5344CB8AC3E}">
        <p14:creationId xmlns:p14="http://schemas.microsoft.com/office/powerpoint/2010/main" val="30167177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endParaRPr lang="en-IN" sz="2400" dirty="0"/>
          </a:p>
          <a:p>
            <a:endParaRPr lang="en-IN" sz="2400" dirty="0" smtClean="0"/>
          </a:p>
          <a:p>
            <a:endParaRPr lang="en-IN" sz="2400" dirty="0"/>
          </a:p>
          <a:p>
            <a:endParaRPr lang="en-IN" sz="2400" dirty="0" smtClean="0"/>
          </a:p>
          <a:p>
            <a:endParaRPr lang="en-IN" sz="2400" dirty="0"/>
          </a:p>
        </p:txBody>
      </p:sp>
      <p:sp>
        <p:nvSpPr>
          <p:cNvPr id="4" name="Rectangle 3"/>
          <p:cNvSpPr/>
          <p:nvPr/>
        </p:nvSpPr>
        <p:spPr>
          <a:xfrm>
            <a:off x="685802" y="1545465"/>
            <a:ext cx="9118242" cy="3662541"/>
          </a:xfrm>
          <a:prstGeom prst="rect">
            <a:avLst/>
          </a:prstGeom>
        </p:spPr>
        <p:txBody>
          <a:bodyPr wrap="square">
            <a:spAutoFit/>
          </a:bodyPr>
          <a:lstStyle/>
          <a:p>
            <a:r>
              <a:rPr lang="en-IN" sz="3600" dirty="0"/>
              <a:t>An organization comes into being when</a:t>
            </a:r>
            <a:r>
              <a:rPr lang="en-IN" sz="3600" dirty="0" smtClean="0"/>
              <a:t>:</a:t>
            </a:r>
          </a:p>
          <a:p>
            <a:endParaRPr lang="en-IN" sz="3600" dirty="0"/>
          </a:p>
          <a:p>
            <a:pPr marL="571500" indent="-571500">
              <a:buFont typeface="Wingdings" panose="05000000000000000000" pitchFamily="2" charset="2"/>
              <a:buChar char="ü"/>
            </a:pPr>
            <a:r>
              <a:rPr lang="en-IN" sz="3200" dirty="0"/>
              <a:t>There are persons able to communicate with each other.</a:t>
            </a:r>
          </a:p>
          <a:p>
            <a:pPr marL="571500" indent="-571500">
              <a:buFont typeface="Wingdings" panose="05000000000000000000" pitchFamily="2" charset="2"/>
              <a:buChar char="ü"/>
            </a:pPr>
            <a:r>
              <a:rPr lang="en-IN" sz="3200" dirty="0"/>
              <a:t>There are persons willing to contribute action.</a:t>
            </a:r>
          </a:p>
          <a:p>
            <a:pPr marL="571500" indent="-571500">
              <a:buFont typeface="Wingdings" panose="05000000000000000000" pitchFamily="2" charset="2"/>
              <a:buChar char="ü"/>
            </a:pPr>
            <a:r>
              <a:rPr lang="en-IN" sz="3200" dirty="0"/>
              <a:t>There are persons willing to accomplish a common purpose.</a:t>
            </a:r>
          </a:p>
        </p:txBody>
      </p:sp>
    </p:spTree>
    <p:extLst>
      <p:ext uri="{BB962C8B-B14F-4D97-AF65-F5344CB8AC3E}">
        <p14:creationId xmlns:p14="http://schemas.microsoft.com/office/powerpoint/2010/main" val="7607456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8793" y="1481073"/>
            <a:ext cx="9427335" cy="5125790"/>
          </a:xfrm>
        </p:spPr>
        <p:txBody>
          <a:bodyPr>
            <a:normAutofit/>
          </a:bodyPr>
          <a:lstStyle/>
          <a:p>
            <a:pPr marL="0" indent="0">
              <a:buNone/>
            </a:pPr>
            <a:r>
              <a:rPr lang="en-IN" sz="4400" dirty="0">
                <a:solidFill>
                  <a:srgbClr val="FFFF66"/>
                </a:solidFill>
              </a:rPr>
              <a:t>The Executive </a:t>
            </a:r>
            <a:r>
              <a:rPr lang="en-IN" sz="4400" dirty="0" smtClean="0">
                <a:solidFill>
                  <a:srgbClr val="FFFF66"/>
                </a:solidFill>
              </a:rPr>
              <a:t>Functions:</a:t>
            </a:r>
            <a:endParaRPr lang="en-IN" sz="4400" dirty="0">
              <a:solidFill>
                <a:srgbClr val="FFFF66"/>
              </a:solidFill>
            </a:endParaRPr>
          </a:p>
          <a:p>
            <a:r>
              <a:rPr lang="en-IN" sz="3200" dirty="0" smtClean="0"/>
              <a:t>Values of leaders.</a:t>
            </a:r>
          </a:p>
          <a:p>
            <a:r>
              <a:rPr lang="en-IN" sz="3200" dirty="0" smtClean="0"/>
              <a:t>Purpose defined by leaders.</a:t>
            </a:r>
          </a:p>
          <a:p>
            <a:r>
              <a:rPr lang="en-IN" sz="3200" dirty="0" smtClean="0"/>
              <a:t>Cooperation requires communication.</a:t>
            </a:r>
          </a:p>
          <a:p>
            <a:r>
              <a:rPr lang="en-IN" sz="3200" dirty="0" smtClean="0"/>
              <a:t>The executive must </a:t>
            </a:r>
            <a:r>
              <a:rPr lang="en-IN" sz="3200" smtClean="0"/>
              <a:t>maintain </a:t>
            </a:r>
            <a:r>
              <a:rPr lang="en-IN" sz="3200" smtClean="0"/>
              <a:t>organization.</a:t>
            </a:r>
            <a:endParaRPr lang="en-IN" sz="3200" dirty="0" smtClean="0"/>
          </a:p>
          <a:p>
            <a:r>
              <a:rPr lang="en-IN" sz="3200" dirty="0" smtClean="0"/>
              <a:t>To </a:t>
            </a:r>
            <a:r>
              <a:rPr lang="en-IN" sz="3200" dirty="0"/>
              <a:t>Provide the System of Communication.</a:t>
            </a:r>
          </a:p>
          <a:p>
            <a:r>
              <a:rPr lang="en-IN" sz="3200" dirty="0"/>
              <a:t>Promote the Securing of Essential Efforts.</a:t>
            </a:r>
          </a:p>
          <a:p>
            <a:r>
              <a:rPr lang="en-IN" sz="3200" dirty="0"/>
              <a:t>Formulate and Design the Purpose.</a:t>
            </a:r>
          </a:p>
          <a:p>
            <a:endParaRPr lang="en-IN" sz="3200" dirty="0"/>
          </a:p>
          <a:p>
            <a:endParaRPr lang="en-IN" sz="3200" dirty="0" smtClean="0"/>
          </a:p>
          <a:p>
            <a:endParaRPr lang="en-IN" sz="3200" dirty="0"/>
          </a:p>
          <a:p>
            <a:endParaRPr lang="en-IN" sz="3200" dirty="0"/>
          </a:p>
        </p:txBody>
      </p:sp>
    </p:spTree>
    <p:extLst>
      <p:ext uri="{BB962C8B-B14F-4D97-AF65-F5344CB8AC3E}">
        <p14:creationId xmlns:p14="http://schemas.microsoft.com/office/powerpoint/2010/main" val="2980918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05295" y="1099691"/>
            <a:ext cx="9806142" cy="4216539"/>
          </a:xfrm>
          <a:prstGeom prst="rect">
            <a:avLst/>
          </a:prstGeom>
        </p:spPr>
        <p:txBody>
          <a:bodyPr wrap="square">
            <a:spAutoFit/>
          </a:bodyPr>
          <a:lstStyle/>
          <a:p>
            <a:r>
              <a:rPr lang="en-IN" sz="3600" dirty="0"/>
              <a:t>The Nature of Executive Responsibility should include the following</a:t>
            </a:r>
            <a:r>
              <a:rPr lang="en-IN" sz="3600" dirty="0" smtClean="0"/>
              <a:t>..</a:t>
            </a:r>
          </a:p>
          <a:p>
            <a:endParaRPr lang="en-IN" sz="3600" dirty="0"/>
          </a:p>
          <a:p>
            <a:pPr marL="457200" indent="-457200">
              <a:buFont typeface="Wingdings" panose="05000000000000000000" pitchFamily="2" charset="2"/>
              <a:buChar char="ü"/>
            </a:pPr>
            <a:r>
              <a:rPr lang="en-IN" sz="3200" dirty="0"/>
              <a:t>Imply a Complex Morality.</a:t>
            </a:r>
          </a:p>
          <a:p>
            <a:pPr marL="457200" indent="-457200">
              <a:buFont typeface="Wingdings" panose="05000000000000000000" pitchFamily="2" charset="2"/>
              <a:buChar char="ü"/>
            </a:pPr>
            <a:r>
              <a:rPr lang="en-IN" sz="3200" dirty="0"/>
              <a:t>Require a High Capacity of Responsibility.</a:t>
            </a:r>
          </a:p>
          <a:p>
            <a:pPr marL="457200" indent="-457200">
              <a:buFont typeface="Wingdings" panose="05000000000000000000" pitchFamily="2" charset="2"/>
              <a:buChar char="ü"/>
            </a:pPr>
            <a:r>
              <a:rPr lang="en-IN" sz="3200" dirty="0"/>
              <a:t>Understand Conditions.	</a:t>
            </a:r>
          </a:p>
          <a:p>
            <a:pPr marL="457200" indent="-457200">
              <a:buFont typeface="Wingdings" panose="05000000000000000000" pitchFamily="2" charset="2"/>
              <a:buChar char="ü"/>
            </a:pPr>
            <a:r>
              <a:rPr lang="en-IN" sz="3200" dirty="0"/>
              <a:t>Generate Technical Ability with Moral Factors.</a:t>
            </a:r>
          </a:p>
          <a:p>
            <a:pPr marL="457200" indent="-457200">
              <a:buFont typeface="Wingdings" panose="05000000000000000000" pitchFamily="2" charset="2"/>
              <a:buChar char="ü"/>
            </a:pPr>
            <a:r>
              <a:rPr lang="en-IN" sz="3200" dirty="0"/>
              <a:t>The Ability to Create Morals for Others.</a:t>
            </a:r>
          </a:p>
        </p:txBody>
      </p:sp>
    </p:spTree>
    <p:extLst>
      <p:ext uri="{BB962C8B-B14F-4D97-AF65-F5344CB8AC3E}">
        <p14:creationId xmlns:p14="http://schemas.microsoft.com/office/powerpoint/2010/main" val="2505589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470" y="1086002"/>
            <a:ext cx="10402907" cy="4915553"/>
          </a:xfrm>
        </p:spPr>
        <p:txBody>
          <a:bodyPr>
            <a:normAutofit lnSpcReduction="10000"/>
          </a:bodyPr>
          <a:lstStyle/>
          <a:p>
            <a:pPr marL="0" indent="0">
              <a:buNone/>
            </a:pPr>
            <a:r>
              <a:rPr lang="en-IN" sz="4300" dirty="0">
                <a:solidFill>
                  <a:srgbClr val="FFFF66"/>
                </a:solidFill>
              </a:rPr>
              <a:t>Conclusions from Barnard’s </a:t>
            </a:r>
            <a:r>
              <a:rPr lang="en-IN" sz="4300" dirty="0" smtClean="0">
                <a:solidFill>
                  <a:srgbClr val="FFFF66"/>
                </a:solidFill>
              </a:rPr>
              <a:t>Work</a:t>
            </a:r>
          </a:p>
          <a:p>
            <a:pPr marL="0" indent="0">
              <a:buNone/>
            </a:pPr>
            <a:endParaRPr lang="en-IN" sz="4300" dirty="0">
              <a:solidFill>
                <a:srgbClr val="FFFF66"/>
              </a:solidFill>
            </a:endParaRPr>
          </a:p>
          <a:p>
            <a:pPr>
              <a:buFont typeface="Wingdings" panose="05000000000000000000" pitchFamily="2" charset="2"/>
              <a:buChar char="§"/>
            </a:pPr>
            <a:r>
              <a:rPr lang="en-IN" sz="3500" dirty="0"/>
              <a:t>Physical &amp; Biological Factors are Basic in </a:t>
            </a:r>
            <a:r>
              <a:rPr lang="en-IN" sz="3500" dirty="0" smtClean="0"/>
              <a:t>Cooperation</a:t>
            </a:r>
            <a:endParaRPr lang="en-IN" sz="3500" dirty="0"/>
          </a:p>
          <a:p>
            <a:pPr>
              <a:buFont typeface="Wingdings" panose="05000000000000000000" pitchFamily="2" charset="2"/>
              <a:buChar char="§"/>
            </a:pPr>
            <a:r>
              <a:rPr lang="en-IN" sz="3500" dirty="0"/>
              <a:t>All Complex Organizations Grow from Unit </a:t>
            </a:r>
            <a:r>
              <a:rPr lang="en-IN" sz="3500" dirty="0" smtClean="0"/>
              <a:t>Organizations</a:t>
            </a:r>
            <a:endParaRPr lang="en-IN" sz="3500" dirty="0"/>
          </a:p>
          <a:p>
            <a:pPr>
              <a:buFont typeface="Wingdings" panose="05000000000000000000" pitchFamily="2" charset="2"/>
              <a:buChar char="§"/>
            </a:pPr>
            <a:r>
              <a:rPr lang="en-IN" sz="3500" dirty="0"/>
              <a:t>Society’s Major Structure is Complex Formal </a:t>
            </a:r>
            <a:r>
              <a:rPr lang="en-IN" sz="3500" dirty="0" smtClean="0"/>
              <a:t>Organizations</a:t>
            </a:r>
            <a:endParaRPr lang="en-IN" sz="3500" dirty="0"/>
          </a:p>
          <a:p>
            <a:pPr>
              <a:buFont typeface="Wingdings" panose="05000000000000000000" pitchFamily="2" charset="2"/>
              <a:buChar char="§"/>
            </a:pPr>
            <a:r>
              <a:rPr lang="en-IN" sz="3500" dirty="0"/>
              <a:t>The Strategic Factor in Cooperation is </a:t>
            </a:r>
            <a:r>
              <a:rPr lang="en-IN" sz="3500" dirty="0" smtClean="0"/>
              <a:t>Leadership</a:t>
            </a:r>
            <a:endParaRPr lang="en-IN" sz="3500" dirty="0"/>
          </a:p>
          <a:p>
            <a:endParaRPr lang="en-IN" dirty="0"/>
          </a:p>
        </p:txBody>
      </p:sp>
    </p:spTree>
    <p:extLst>
      <p:ext uri="{BB962C8B-B14F-4D97-AF65-F5344CB8AC3E}">
        <p14:creationId xmlns:p14="http://schemas.microsoft.com/office/powerpoint/2010/main" val="2250692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409455" y="1844093"/>
            <a:ext cx="4804426" cy="3217304"/>
          </a:xfrm>
          <a:prstGeom prst="rect">
            <a:avLst/>
          </a:prstGeom>
        </p:spPr>
      </p:pic>
    </p:spTree>
    <p:extLst>
      <p:ext uri="{BB962C8B-B14F-4D97-AF65-F5344CB8AC3E}">
        <p14:creationId xmlns:p14="http://schemas.microsoft.com/office/powerpoint/2010/main" val="1595120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889" y="270457"/>
            <a:ext cx="11317308" cy="618185"/>
          </a:xfrm>
        </p:spPr>
        <p:txBody>
          <a:bodyPr>
            <a:normAutofit fontScale="90000"/>
          </a:bodyPr>
          <a:lstStyle/>
          <a:p>
            <a:r>
              <a:rPr lang="en-IN" b="1" dirty="0">
                <a:solidFill>
                  <a:srgbClr val="FFFF00"/>
                </a:solidFill>
              </a:rPr>
              <a:t>Origins of Human Relations Theory-HAWTHORNE EXPERIMENTS AND </a:t>
            </a:r>
            <a:r>
              <a:rPr lang="en-IN" b="1" dirty="0" smtClean="0">
                <a:solidFill>
                  <a:srgbClr val="FFFF00"/>
                </a:solidFill>
              </a:rPr>
              <a:t>HUMAN </a:t>
            </a:r>
            <a:r>
              <a:rPr lang="en-IN" b="1" dirty="0">
                <a:solidFill>
                  <a:srgbClr val="FFFF00"/>
                </a:solidFill>
              </a:rPr>
              <a:t>RELATIONS</a:t>
            </a:r>
            <a:r>
              <a:rPr lang="en-IN" sz="2000" dirty="0"/>
              <a:t/>
            </a:r>
            <a:br>
              <a:rPr lang="en-IN" sz="2000" dirty="0"/>
            </a:br>
            <a:endParaRPr lang="en-IN" sz="2000" dirty="0"/>
          </a:p>
        </p:txBody>
      </p:sp>
      <p:pic>
        <p:nvPicPr>
          <p:cNvPr id="5" name="Picture 4"/>
          <p:cNvPicPr>
            <a:picLocks noChangeAspect="1"/>
          </p:cNvPicPr>
          <p:nvPr/>
        </p:nvPicPr>
        <p:blipFill>
          <a:blip r:embed="rId2"/>
          <a:stretch>
            <a:fillRect/>
          </a:stretch>
        </p:blipFill>
        <p:spPr>
          <a:xfrm>
            <a:off x="1290786" y="437882"/>
            <a:ext cx="8935039" cy="6201177"/>
          </a:xfrm>
          <a:prstGeom prst="rect">
            <a:avLst/>
          </a:prstGeom>
        </p:spPr>
      </p:pic>
    </p:spTree>
    <p:extLst>
      <p:ext uri="{BB962C8B-B14F-4D97-AF65-F5344CB8AC3E}">
        <p14:creationId xmlns:p14="http://schemas.microsoft.com/office/powerpoint/2010/main" val="35677878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86294" y="364029"/>
            <a:ext cx="10116049" cy="5988431"/>
          </a:xfrm>
          <a:prstGeom prst="rect">
            <a:avLst/>
          </a:prstGeom>
        </p:spPr>
      </p:pic>
    </p:spTree>
    <p:extLst>
      <p:ext uri="{BB962C8B-B14F-4D97-AF65-F5344CB8AC3E}">
        <p14:creationId xmlns:p14="http://schemas.microsoft.com/office/powerpoint/2010/main" val="12808666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b="1" dirty="0"/>
              <a:t>Airplane View of Hawthorne Works.</a:t>
            </a:r>
          </a:p>
        </p:txBody>
      </p:sp>
      <p:pic>
        <p:nvPicPr>
          <p:cNvPr id="4" name="Content Placeholder 3"/>
          <p:cNvPicPr>
            <a:picLocks noGrp="1" noChangeAspect="1"/>
          </p:cNvPicPr>
          <p:nvPr>
            <p:ph idx="1"/>
          </p:nvPr>
        </p:nvPicPr>
        <p:blipFill>
          <a:blip r:embed="rId2"/>
          <a:stretch>
            <a:fillRect/>
          </a:stretch>
        </p:blipFill>
        <p:spPr>
          <a:xfrm>
            <a:off x="1696483" y="2065869"/>
            <a:ext cx="8401730" cy="3915177"/>
          </a:xfrm>
          <a:prstGeom prst="rect">
            <a:avLst/>
          </a:prstGeom>
        </p:spPr>
      </p:pic>
    </p:spTree>
    <p:extLst>
      <p:ext uri="{BB962C8B-B14F-4D97-AF65-F5344CB8AC3E}">
        <p14:creationId xmlns:p14="http://schemas.microsoft.com/office/powerpoint/2010/main" val="38214235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2428" y="425003"/>
            <a:ext cx="11153104" cy="6220496"/>
          </a:xfrm>
        </p:spPr>
        <p:txBody>
          <a:bodyPr>
            <a:normAutofit/>
          </a:bodyPr>
          <a:lstStyle/>
          <a:p>
            <a:r>
              <a:rPr lang="en-IN" sz="2800" dirty="0"/>
              <a:t>The </a:t>
            </a:r>
            <a:r>
              <a:rPr lang="en-IN" sz="2800" dirty="0">
                <a:solidFill>
                  <a:srgbClr val="FFFF00"/>
                </a:solidFill>
              </a:rPr>
              <a:t>Hawthorne plant of General Electric Company</a:t>
            </a:r>
            <a:r>
              <a:rPr lang="en-IN" sz="2800" dirty="0"/>
              <a:t>, Chicago, was manufacturing telephone system bell.</a:t>
            </a:r>
          </a:p>
          <a:p>
            <a:r>
              <a:rPr lang="en-IN" sz="2800" dirty="0"/>
              <a:t>It employed about 30,000 employees at the time of experiments.</a:t>
            </a:r>
          </a:p>
          <a:p>
            <a:endParaRPr lang="en-IN" sz="2800" dirty="0"/>
          </a:p>
          <a:p>
            <a:r>
              <a:rPr lang="en-IN" sz="2800" dirty="0"/>
              <a:t>In respect of material benefits to workers, </a:t>
            </a:r>
            <a:r>
              <a:rPr lang="en-IN" sz="2800" dirty="0">
                <a:solidFill>
                  <a:srgbClr val="FFFF00"/>
                </a:solidFill>
              </a:rPr>
              <a:t>this was the most progressive company with pension and sickness benefits and other recreational facilities</a:t>
            </a:r>
            <a:r>
              <a:rPr lang="en-IN" sz="2800" dirty="0"/>
              <a:t>, there was great deal of dissatisfaction among the workers and </a:t>
            </a:r>
            <a:r>
              <a:rPr lang="en-IN" sz="2800" dirty="0">
                <a:solidFill>
                  <a:srgbClr val="FFFF00"/>
                </a:solidFill>
              </a:rPr>
              <a:t>productivity was not up to the mark.</a:t>
            </a:r>
          </a:p>
          <a:p>
            <a:endParaRPr lang="en-IN" sz="2800" dirty="0"/>
          </a:p>
          <a:p>
            <a:r>
              <a:rPr lang="en-IN" sz="2800" dirty="0"/>
              <a:t>After the utter failure of an investigation conducted by efficiency experts, </a:t>
            </a:r>
            <a:r>
              <a:rPr lang="en-IN" sz="2800" dirty="0">
                <a:solidFill>
                  <a:srgbClr val="FFFF00"/>
                </a:solidFill>
              </a:rPr>
              <a:t>in 1924</a:t>
            </a:r>
            <a:r>
              <a:rPr lang="en-IN" sz="2800" dirty="0"/>
              <a:t>, the company asked for the assistance form the </a:t>
            </a:r>
            <a:r>
              <a:rPr lang="en-IN" sz="2800" dirty="0">
                <a:solidFill>
                  <a:srgbClr val="FFFF00"/>
                </a:solidFill>
              </a:rPr>
              <a:t>national academy of sciences to investigate the problems of low productivity</a:t>
            </a:r>
            <a:r>
              <a:rPr lang="en-IN" sz="2800" dirty="0"/>
              <a:t>.</a:t>
            </a:r>
          </a:p>
          <a:p>
            <a:endParaRPr lang="en-IN" sz="1600" dirty="0"/>
          </a:p>
        </p:txBody>
      </p:sp>
    </p:spTree>
    <p:extLst>
      <p:ext uri="{BB962C8B-B14F-4D97-AF65-F5344CB8AC3E}">
        <p14:creationId xmlns:p14="http://schemas.microsoft.com/office/powerpoint/2010/main" val="31563458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41071" y="1523443"/>
            <a:ext cx="7589296" cy="5334557"/>
          </a:xfrm>
          <a:prstGeom prst="rect">
            <a:avLst/>
          </a:prstGeom>
        </p:spPr>
      </p:pic>
      <p:sp>
        <p:nvSpPr>
          <p:cNvPr id="5" name="Rectangle 4"/>
          <p:cNvSpPr/>
          <p:nvPr/>
        </p:nvSpPr>
        <p:spPr>
          <a:xfrm>
            <a:off x="356314" y="150997"/>
            <a:ext cx="10590728" cy="1569660"/>
          </a:xfrm>
          <a:prstGeom prst="rect">
            <a:avLst/>
          </a:prstGeom>
        </p:spPr>
        <p:txBody>
          <a:bodyPr wrap="square">
            <a:spAutoFit/>
          </a:bodyPr>
          <a:lstStyle/>
          <a:p>
            <a:pPr algn="just"/>
            <a:r>
              <a:rPr lang="en-IN" sz="2400" dirty="0"/>
              <a:t>A team was constituted led by </a:t>
            </a:r>
            <a:r>
              <a:rPr lang="en-IN" sz="2400" dirty="0">
                <a:solidFill>
                  <a:srgbClr val="FFFF00"/>
                </a:solidFill>
              </a:rPr>
              <a:t>Elton Mayo </a:t>
            </a:r>
            <a:r>
              <a:rPr lang="en-IN" sz="2400" dirty="0"/>
              <a:t>(psychologist), </a:t>
            </a:r>
            <a:r>
              <a:rPr lang="en-IN" sz="2400" dirty="0" smtClean="0">
                <a:solidFill>
                  <a:srgbClr val="FFFF00"/>
                </a:solidFill>
              </a:rPr>
              <a:t>Whitehead</a:t>
            </a:r>
            <a:r>
              <a:rPr lang="en-IN" sz="2400" dirty="0" smtClean="0"/>
              <a:t>(</a:t>
            </a:r>
            <a:r>
              <a:rPr lang="en-US" altLang="en-US" sz="2400" dirty="0"/>
              <a:t>Industrial </a:t>
            </a:r>
            <a:r>
              <a:rPr lang="en-US" altLang="en-US" sz="2400" dirty="0" smtClean="0"/>
              <a:t>Worker)</a:t>
            </a:r>
            <a:r>
              <a:rPr lang="en-IN" sz="2400" dirty="0" smtClean="0">
                <a:solidFill>
                  <a:srgbClr val="FFFF00"/>
                </a:solidFill>
              </a:rPr>
              <a:t>,Roethlisberger</a:t>
            </a:r>
            <a:r>
              <a:rPr lang="en-IN" sz="2400" dirty="0" smtClean="0"/>
              <a:t>(Social </a:t>
            </a:r>
            <a:r>
              <a:rPr lang="en-IN" sz="2400" dirty="0"/>
              <a:t>Scientist and Management Theorist</a:t>
            </a:r>
            <a:r>
              <a:rPr lang="en-IN" sz="2400" dirty="0" smtClean="0"/>
              <a:t>) and </a:t>
            </a:r>
            <a:r>
              <a:rPr lang="en-IN" sz="2400" dirty="0">
                <a:solidFill>
                  <a:srgbClr val="FFFF00"/>
                </a:solidFill>
              </a:rPr>
              <a:t>William Dickson</a:t>
            </a:r>
            <a:r>
              <a:rPr lang="en-IN" sz="2400" dirty="0"/>
              <a:t>. The researchers set out to study the relationship between productivity and physical working conditions.</a:t>
            </a:r>
          </a:p>
        </p:txBody>
      </p:sp>
    </p:spTree>
    <p:extLst>
      <p:ext uri="{BB962C8B-B14F-4D97-AF65-F5344CB8AC3E}">
        <p14:creationId xmlns:p14="http://schemas.microsoft.com/office/powerpoint/2010/main" val="3485527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287248" y="0"/>
            <a:ext cx="3904752" cy="3039414"/>
          </a:xfrm>
          <a:prstGeom prst="rect">
            <a:avLst/>
          </a:prstGeom>
        </p:spPr>
      </p:pic>
      <p:sp>
        <p:nvSpPr>
          <p:cNvPr id="6" name="Rectangle 5"/>
          <p:cNvSpPr/>
          <p:nvPr/>
        </p:nvSpPr>
        <p:spPr>
          <a:xfrm>
            <a:off x="347729" y="82646"/>
            <a:ext cx="7765961" cy="5016758"/>
          </a:xfrm>
          <a:prstGeom prst="rect">
            <a:avLst/>
          </a:prstGeom>
        </p:spPr>
        <p:txBody>
          <a:bodyPr wrap="square">
            <a:spAutoFit/>
          </a:bodyPr>
          <a:lstStyle/>
          <a:p>
            <a:pPr algn="ctr"/>
            <a:r>
              <a:rPr lang="en-IN" sz="3200" b="1" dirty="0">
                <a:solidFill>
                  <a:srgbClr val="FFFF00"/>
                </a:solidFill>
              </a:rPr>
              <a:t>George Elton Mayo</a:t>
            </a:r>
          </a:p>
          <a:p>
            <a:pPr marL="457200" indent="-457200">
              <a:buFont typeface="Wingdings" panose="05000000000000000000" pitchFamily="2" charset="2"/>
              <a:buChar char="v"/>
            </a:pPr>
            <a:r>
              <a:rPr lang="en-IN" sz="2300" dirty="0"/>
              <a:t>He was an Australian Psychologist, Sociologist and Organization Theorist.</a:t>
            </a:r>
          </a:p>
          <a:p>
            <a:endParaRPr lang="en-IN" sz="2300" dirty="0"/>
          </a:p>
          <a:p>
            <a:pPr marL="457200" indent="-457200">
              <a:buFont typeface="Wingdings" panose="05000000000000000000" pitchFamily="2" charset="2"/>
              <a:buChar char="v"/>
            </a:pPr>
            <a:r>
              <a:rPr lang="en-IN" sz="2300" dirty="0"/>
              <a:t>Lectured at University of Queensland before moving to the University of Pennsylvania</a:t>
            </a:r>
          </a:p>
          <a:p>
            <a:endParaRPr lang="en-IN" sz="2300" dirty="0"/>
          </a:p>
          <a:p>
            <a:pPr marL="457200" indent="-457200">
              <a:buFont typeface="Wingdings" panose="05000000000000000000" pitchFamily="2" charset="2"/>
              <a:buChar char="v"/>
            </a:pPr>
            <a:r>
              <a:rPr lang="en-IN" sz="2300" dirty="0"/>
              <a:t>Spent most of his career at Harvard Business School and was the Professor of Industrial Research</a:t>
            </a:r>
          </a:p>
          <a:p>
            <a:endParaRPr lang="en-IN" sz="2300" dirty="0"/>
          </a:p>
          <a:p>
            <a:pPr marL="457200" indent="-457200">
              <a:buFont typeface="Wingdings" panose="05000000000000000000" pitchFamily="2" charset="2"/>
              <a:buChar char="v"/>
            </a:pPr>
            <a:r>
              <a:rPr lang="en-IN" sz="2300" dirty="0"/>
              <a:t>Known as the founder of Human Relations Movement</a:t>
            </a:r>
          </a:p>
          <a:p>
            <a:endParaRPr lang="en-IN" sz="2300" dirty="0"/>
          </a:p>
          <a:p>
            <a:pPr marL="457200" indent="-457200">
              <a:buFont typeface="Wingdings" panose="05000000000000000000" pitchFamily="2" charset="2"/>
              <a:buChar char="v"/>
            </a:pPr>
            <a:r>
              <a:rPr lang="en-IN" sz="2300" dirty="0"/>
              <a:t>Also known for his research including Hawthorne Studies </a:t>
            </a:r>
          </a:p>
        </p:txBody>
      </p:sp>
      <p:pic>
        <p:nvPicPr>
          <p:cNvPr id="7" name="Picture 6"/>
          <p:cNvPicPr>
            <a:picLocks noChangeAspect="1"/>
          </p:cNvPicPr>
          <p:nvPr/>
        </p:nvPicPr>
        <p:blipFill>
          <a:blip r:embed="rId3"/>
          <a:stretch>
            <a:fillRect/>
          </a:stretch>
        </p:blipFill>
        <p:spPr>
          <a:xfrm>
            <a:off x="9259910" y="3701837"/>
            <a:ext cx="2932090" cy="3152572"/>
          </a:xfrm>
          <a:prstGeom prst="rect">
            <a:avLst/>
          </a:prstGeom>
        </p:spPr>
      </p:pic>
      <p:sp>
        <p:nvSpPr>
          <p:cNvPr id="9" name="Rectangle 8"/>
          <p:cNvSpPr/>
          <p:nvPr/>
        </p:nvSpPr>
        <p:spPr>
          <a:xfrm>
            <a:off x="347729" y="4824380"/>
            <a:ext cx="7984902" cy="1908215"/>
          </a:xfrm>
          <a:prstGeom prst="rect">
            <a:avLst/>
          </a:prstGeom>
        </p:spPr>
        <p:txBody>
          <a:bodyPr wrap="square">
            <a:spAutoFit/>
          </a:bodyPr>
          <a:lstStyle/>
          <a:p>
            <a:pPr algn="ctr"/>
            <a:r>
              <a:rPr lang="en-IN" sz="2800" b="1" dirty="0">
                <a:solidFill>
                  <a:srgbClr val="FFFF00"/>
                </a:solidFill>
              </a:rPr>
              <a:t>Fritz </a:t>
            </a:r>
            <a:r>
              <a:rPr lang="en-IN" sz="2800" b="1" dirty="0" smtClean="0">
                <a:solidFill>
                  <a:srgbClr val="FFFF00"/>
                </a:solidFill>
              </a:rPr>
              <a:t>Roethlisberger</a:t>
            </a:r>
            <a:endParaRPr lang="en-IN" dirty="0"/>
          </a:p>
          <a:p>
            <a:endParaRPr lang="en-IN" dirty="0"/>
          </a:p>
          <a:p>
            <a:pPr marL="285750" indent="-285750">
              <a:buFont typeface="Wingdings" panose="05000000000000000000" pitchFamily="2" charset="2"/>
              <a:buChar char="v"/>
            </a:pPr>
            <a:r>
              <a:rPr lang="en-IN" sz="2400" dirty="0"/>
              <a:t>He was a Social Scientist and Management Theorist</a:t>
            </a:r>
          </a:p>
          <a:p>
            <a:pPr marL="285750" indent="-285750">
              <a:buFont typeface="Wingdings" panose="05000000000000000000" pitchFamily="2" charset="2"/>
              <a:buChar char="v"/>
            </a:pPr>
            <a:endParaRPr lang="en-IN" sz="2400" dirty="0"/>
          </a:p>
          <a:p>
            <a:pPr marL="285750" indent="-285750">
              <a:buFont typeface="Wingdings" panose="05000000000000000000" pitchFamily="2" charset="2"/>
              <a:buChar char="v"/>
            </a:pPr>
            <a:r>
              <a:rPr lang="en-IN" sz="2400" dirty="0"/>
              <a:t>He was also the Professor of Harvard Business School</a:t>
            </a:r>
          </a:p>
        </p:txBody>
      </p:sp>
    </p:spTree>
    <p:extLst>
      <p:ext uri="{BB962C8B-B14F-4D97-AF65-F5344CB8AC3E}">
        <p14:creationId xmlns:p14="http://schemas.microsoft.com/office/powerpoint/2010/main" val="40270269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docProps/app.xml><?xml version="1.0" encoding="utf-8"?>
<Properties xmlns="http://schemas.openxmlformats.org/officeDocument/2006/extended-properties" xmlns:vt="http://schemas.openxmlformats.org/officeDocument/2006/docPropsVTypes">
  <Template>Celestial</Template>
  <TotalTime>459</TotalTime>
  <Words>1971</Words>
  <Application>Microsoft Office PowerPoint</Application>
  <PresentationFormat>Widescreen</PresentationFormat>
  <Paragraphs>208</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Wingdings</vt:lpstr>
      <vt:lpstr>Celestial</vt:lpstr>
      <vt:lpstr>Humanistic Theories of Organizations </vt:lpstr>
      <vt:lpstr> Humanistic Theories of Organizations   Human Relations Theory </vt:lpstr>
      <vt:lpstr>Principles of Human Relations Theory</vt:lpstr>
      <vt:lpstr>Origins of Human Relations Theory-HAWTHORNE EXPERIMENTS AND HUMAN RELATIONS </vt:lpstr>
      <vt:lpstr>PowerPoint Presentation</vt:lpstr>
      <vt:lpstr>Airplane View of Hawthorne Works.</vt:lpstr>
      <vt:lpstr>PowerPoint Presentation</vt:lpstr>
      <vt:lpstr>PowerPoint Presentation</vt:lpstr>
      <vt:lpstr>PowerPoint Presentation</vt:lpstr>
      <vt:lpstr>The Hawthorne studies were conducted in order to find out the role of human resource in increasing the production of an organization.  </vt:lpstr>
      <vt:lpstr>The Hawthorne experiment were first conducted in November, 1924 at western electric company’s Hawthorne plant in Chicago </vt:lpstr>
      <vt:lpstr>PowerPoint Presentation</vt:lpstr>
      <vt:lpstr>relay assembly test room experiments(1927-29) </vt:lpstr>
      <vt:lpstr>PowerPoint Presentation</vt:lpstr>
      <vt:lpstr>PowerPoint Presentation</vt:lpstr>
      <vt:lpstr>Mass Interviewing Programme (1928-30) During the course of experiments, about 20,000 interviews were conducted between 1928 and 1930 to determine employees’ attitudes towards company, supervision, insurance plans, promotions, and wages. </vt:lpstr>
      <vt:lpstr>PowerPoint Presentation</vt:lpstr>
      <vt:lpstr>  Bank Wiring Observation Room Experiments (1931-32)  There experiments were carried on between November 1931 and may 1932 with a view to analyse the functioning of small group and its impact on individual behaviour. </vt:lpstr>
      <vt:lpstr>PowerPoint Presentation</vt:lpstr>
      <vt:lpstr>PowerPoint Presentation</vt:lpstr>
      <vt:lpstr>HIGHLIGHTS OF HAWTHORNE STUDIES </vt:lpstr>
      <vt:lpstr>PowerPoint Presentation</vt:lpstr>
      <vt:lpstr>PowerPoint Presentation</vt:lpstr>
      <vt:lpstr>PowerPoint Presentation</vt:lpstr>
      <vt:lpstr>Theory of Organization and Concept of Authority </vt:lpstr>
      <vt:lpstr>Chester I. Barnard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Humanistic Theories of Organizations </dc:title>
  <dc:creator>Shamal</dc:creator>
  <cp:lastModifiedBy>Shamal</cp:lastModifiedBy>
  <cp:revision>88</cp:revision>
  <dcterms:created xsi:type="dcterms:W3CDTF">2015-08-16T08:29:11Z</dcterms:created>
  <dcterms:modified xsi:type="dcterms:W3CDTF">2015-08-18T05:03:50Z</dcterms:modified>
</cp:coreProperties>
</file>